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1835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61152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2512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03575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58201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65829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2942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5776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36153224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56750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5679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11/6/2018</a:t>
            </a:fld>
            <a:endParaRPr lang="en-US">
              <a:solidFill>
                <a:srgbClr val="DFDCB7"/>
              </a:solidFill>
            </a:endParaRPr>
          </a:p>
        </p:txBody>
      </p:sp>
    </p:spTree>
    <p:extLst>
      <p:ext uri="{BB962C8B-B14F-4D97-AF65-F5344CB8AC3E}">
        <p14:creationId xmlns:p14="http://schemas.microsoft.com/office/powerpoint/2010/main" val="1191098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400" b="1" dirty="0"/>
              <a:t>University of </a:t>
            </a:r>
            <a:r>
              <a:rPr lang="en-US" sz="4400" b="1" dirty="0" err="1"/>
              <a:t>Diyala</a:t>
            </a:r>
            <a:r>
              <a:rPr lang="en-US" sz="4400" b="1" dirty="0"/>
              <a:t> </a:t>
            </a:r>
            <a:r>
              <a:rPr lang="en-US" sz="4400" b="1" dirty="0" smtClean="0"/>
              <a:t>   </a:t>
            </a:r>
            <a:br>
              <a:rPr lang="en-US" sz="4400" b="1" dirty="0" smtClean="0"/>
            </a:br>
            <a:r>
              <a:rPr lang="en-US" sz="4400" b="1" dirty="0"/>
              <a:t>College of Engineering</a:t>
            </a:r>
            <a:r>
              <a:rPr lang="en-US" sz="4400" b="1" dirty="0" smtClean="0"/>
              <a:t>   </a:t>
            </a:r>
            <a:br>
              <a:rPr lang="en-US" sz="4400" b="1" dirty="0" smtClean="0"/>
            </a:br>
            <a:r>
              <a:rPr lang="en-US" sz="4400" b="1" dirty="0"/>
              <a:t>Dept. of Communications</a:t>
            </a:r>
            <a:r>
              <a:rPr lang="en-US" sz="4400" b="1" dirty="0" smtClean="0"/>
              <a:t>                       </a:t>
            </a:r>
            <a:r>
              <a:rPr lang="en-US" sz="2400" dirty="0" smtClean="0"/>
              <a:t/>
            </a:r>
            <a:br>
              <a:rPr lang="en-US" sz="2400" dirty="0" smtClean="0"/>
            </a:br>
            <a:r>
              <a:rPr lang="en-US" sz="2400" dirty="0" smtClean="0"/>
              <a:t>   </a:t>
            </a:r>
            <a:endParaRPr lang="ar-IQ" sz="2400" dirty="0"/>
          </a:p>
        </p:txBody>
      </p:sp>
      <p:sp>
        <p:nvSpPr>
          <p:cNvPr id="3" name="Subtitle 2"/>
          <p:cNvSpPr>
            <a:spLocks noGrp="1"/>
          </p:cNvSpPr>
          <p:nvPr>
            <p:ph type="subTitle" idx="1"/>
          </p:nvPr>
        </p:nvSpPr>
        <p:spPr>
          <a:xfrm>
            <a:off x="838200" y="3886200"/>
            <a:ext cx="6400800" cy="1752600"/>
          </a:xfrm>
        </p:spPr>
        <p:txBody>
          <a:bodyPr/>
          <a:lstStyle/>
          <a:p>
            <a:endParaRPr lang="ar-IQ" dirty="0"/>
          </a:p>
        </p:txBody>
      </p:sp>
    </p:spTree>
    <p:extLst>
      <p:ext uri="{BB962C8B-B14F-4D97-AF65-F5344CB8AC3E}">
        <p14:creationId xmlns:p14="http://schemas.microsoft.com/office/powerpoint/2010/main" val="2613965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620000" cy="990600"/>
          </a:xfrm>
        </p:spPr>
        <p:txBody>
          <a:bodyPr/>
          <a:lstStyle/>
          <a:p>
            <a:pPr lvl="0" rtl="0"/>
            <a:r>
              <a:rPr lang="en-US" sz="2800" b="1" dirty="0"/>
              <a:t>Binary encoding </a:t>
            </a:r>
            <a:endParaRPr lang="en-US" sz="2800" dirty="0"/>
          </a:p>
        </p:txBody>
      </p:sp>
      <p:sp>
        <p:nvSpPr>
          <p:cNvPr id="3" name="Content Placeholder 2"/>
          <p:cNvSpPr>
            <a:spLocks noGrp="1"/>
          </p:cNvSpPr>
          <p:nvPr>
            <p:ph idx="1"/>
          </p:nvPr>
        </p:nvSpPr>
        <p:spPr>
          <a:xfrm>
            <a:off x="762000" y="533400"/>
            <a:ext cx="7620000" cy="1905000"/>
          </a:xfrm>
        </p:spPr>
        <p:txBody>
          <a:bodyPr/>
          <a:lstStyle/>
          <a:p>
            <a:pPr algn="l"/>
            <a:r>
              <a:rPr lang="en-US" dirty="0"/>
              <a:t> </a:t>
            </a:r>
            <a:endParaRPr lang="ar-IQ" dirty="0"/>
          </a:p>
        </p:txBody>
      </p:sp>
      <mc:AlternateContent xmlns:mc="http://schemas.openxmlformats.org/markup-compatibility/2006">
        <mc:Choice xmlns:a14="http://schemas.microsoft.com/office/drawing/2010/main" Requires="a14">
          <p:sp>
            <p:nvSpPr>
              <p:cNvPr id="4" name="Rectangle 3"/>
              <p:cNvSpPr/>
              <p:nvPr/>
            </p:nvSpPr>
            <p:spPr>
              <a:xfrm>
                <a:off x="457200" y="1371600"/>
                <a:ext cx="6934200" cy="1478866"/>
              </a:xfrm>
              <a:prstGeom prst="rect">
                <a:avLst/>
              </a:prstGeom>
            </p:spPr>
            <p:txBody>
              <a:bodyPr wrap="square">
                <a:spAutoFit/>
              </a:bodyPr>
              <a:lstStyle/>
              <a:p>
                <a:r>
                  <a:rPr lang="en-US" b="1" dirty="0">
                    <a:solidFill>
                      <a:srgbClr val="2F2B20"/>
                    </a:solidFill>
                  </a:rPr>
                  <a:t> </a:t>
                </a:r>
                <a:r>
                  <a:rPr lang="en-US" dirty="0"/>
                  <a:t> </a:t>
                </a:r>
                <a14:m>
                  <m:oMath xmlns:m="http://schemas.openxmlformats.org/officeDocument/2006/math">
                    <m:r>
                      <a:rPr lang="en-US" i="1"/>
                      <m:t>𝑚</m:t>
                    </m:r>
                    <m:r>
                      <a:rPr lang="en-US" i="1"/>
                      <m:t>(</m:t>
                    </m:r>
                    <m:r>
                      <a:rPr lang="en-US" i="1"/>
                      <m:t>𝑡</m:t>
                    </m:r>
                    <m:r>
                      <a:rPr lang="en-US" i="1"/>
                      <m:t>)=</m:t>
                    </m:r>
                    <m:nary>
                      <m:naryPr>
                        <m:chr m:val="∑"/>
                        <m:limLoc m:val="undOvr"/>
                        <m:supHide m:val="on"/>
                        <m:ctrlPr>
                          <a:rPr lang="en-US" i="1"/>
                        </m:ctrlPr>
                      </m:naryPr>
                      <m:sub>
                        <m:r>
                          <a:rPr lang="en-US" i="1"/>
                          <m:t>𝑘</m:t>
                        </m:r>
                      </m:sub>
                      <m:sup/>
                      <m:e>
                        <m:r>
                          <a:rPr lang="en-US" i="1"/>
                          <m:t>𝑚</m:t>
                        </m:r>
                        <m:d>
                          <m:dPr>
                            <m:ctrlPr>
                              <a:rPr lang="en-US" i="1"/>
                            </m:ctrlPr>
                          </m:dPr>
                          <m:e>
                            <m:sSub>
                              <m:sSubPr>
                                <m:ctrlPr>
                                  <a:rPr lang="en-US" i="1"/>
                                </m:ctrlPr>
                              </m:sSubPr>
                              <m:e>
                                <m:r>
                                  <a:rPr lang="en-US" i="1"/>
                                  <m:t> </m:t>
                                </m:r>
                                <m:r>
                                  <a:rPr lang="en-US" i="1"/>
                                  <m:t>𝑘𝑇</m:t>
                                </m:r>
                              </m:e>
                              <m:sub>
                                <m:r>
                                  <a:rPr lang="en-US" i="1"/>
                                  <m:t>𝑠</m:t>
                                </m:r>
                              </m:sub>
                            </m:sSub>
                          </m:e>
                        </m:d>
                      </m:e>
                    </m:nary>
                    <m:r>
                      <a:rPr lang="en-US" i="1"/>
                      <m:t>𝑠𝑖𝑛𝑐</m:t>
                    </m:r>
                    <m:r>
                      <a:rPr lang="en-US" i="1"/>
                      <m:t>(</m:t>
                    </m:r>
                    <m:r>
                      <a:rPr lang="en-US" i="1"/>
                      <m:t>2</m:t>
                    </m:r>
                    <m:r>
                      <a:rPr lang="en-US" i="1"/>
                      <m:t>𝜋</m:t>
                    </m:r>
                    <m:r>
                      <a:rPr lang="en-US" i="1"/>
                      <m:t>𝐵𝑡</m:t>
                    </m:r>
                    <m:r>
                      <a:rPr lang="en-US" i="1"/>
                      <m:t>−</m:t>
                    </m:r>
                    <m:r>
                      <a:rPr lang="en-US" i="1"/>
                      <m:t>𝑘</m:t>
                    </m:r>
                    <m:r>
                      <a:rPr lang="en-US" i="1"/>
                      <m:t>𝜋</m:t>
                    </m:r>
                    <m:r>
                      <a:rPr lang="en-US" i="1"/>
                      <m:t>)</m:t>
                    </m:r>
                  </m:oMath>
                </a14:m>
                <a:r>
                  <a:rPr lang="en-US" dirty="0"/>
                  <a:t>                               (4)</a:t>
                </a:r>
              </a:p>
              <a:p>
                <a:r>
                  <a:rPr lang="en-US" dirty="0"/>
                  <a:t> </a:t>
                </a:r>
              </a:p>
              <a:p>
                <a:r>
                  <a:rPr lang="en-US" dirty="0"/>
                  <a:t> </a:t>
                </a:r>
              </a:p>
              <a:p>
                <a:r>
                  <a:rPr lang="en-US" dirty="0"/>
                  <a:t>         And</a:t>
                </a:r>
                <a:r>
                  <a:rPr lang="en-US" dirty="0" smtClean="0"/>
                  <a:t>,   </a:t>
                </a:r>
                <a14:m>
                  <m:oMath xmlns:m="http://schemas.openxmlformats.org/officeDocument/2006/math">
                    <m:r>
                      <a:rPr lang="en-US" i="1"/>
                      <m:t>𝑚</m:t>
                    </m:r>
                    <m:r>
                      <a:rPr lang="en-US" i="1"/>
                      <m:t>⌃(</m:t>
                    </m:r>
                    <m:r>
                      <a:rPr lang="en-US" i="1"/>
                      <m:t>𝑡</m:t>
                    </m:r>
                    <m:r>
                      <a:rPr lang="en-US" i="1"/>
                      <m:t>)=</m:t>
                    </m:r>
                    <m:nary>
                      <m:naryPr>
                        <m:chr m:val="∑"/>
                        <m:limLoc m:val="undOvr"/>
                        <m:supHide m:val="on"/>
                        <m:ctrlPr>
                          <a:rPr lang="en-US" i="1"/>
                        </m:ctrlPr>
                      </m:naryPr>
                      <m:sub>
                        <m:r>
                          <a:rPr lang="en-US" i="1"/>
                          <m:t>𝑘</m:t>
                        </m:r>
                      </m:sub>
                      <m:sup/>
                      <m:e>
                        <m:r>
                          <a:rPr lang="en-US" i="1"/>
                          <m:t>𝑚</m:t>
                        </m:r>
                        <m:r>
                          <a:rPr lang="en-US" i="1"/>
                          <m:t>⌃</m:t>
                        </m:r>
                        <m:d>
                          <m:dPr>
                            <m:ctrlPr>
                              <a:rPr lang="en-US" i="1"/>
                            </m:ctrlPr>
                          </m:dPr>
                          <m:e>
                            <m:sSub>
                              <m:sSubPr>
                                <m:ctrlPr>
                                  <a:rPr lang="en-US" i="1"/>
                                </m:ctrlPr>
                              </m:sSubPr>
                              <m:e>
                                <m:r>
                                  <a:rPr lang="en-US" i="1"/>
                                  <m:t> </m:t>
                                </m:r>
                                <m:r>
                                  <a:rPr lang="en-US" i="1"/>
                                  <m:t>𝑘𝑇</m:t>
                                </m:r>
                              </m:e>
                              <m:sub>
                                <m:r>
                                  <a:rPr lang="en-US" i="1"/>
                                  <m:t>𝑠</m:t>
                                </m:r>
                              </m:sub>
                            </m:sSub>
                          </m:e>
                        </m:d>
                      </m:e>
                    </m:nary>
                    <m:r>
                      <a:rPr lang="en-US" i="1"/>
                      <m:t>𝑠𝑖𝑛𝑐</m:t>
                    </m:r>
                    <m:r>
                      <a:rPr lang="en-US" i="1"/>
                      <m:t>(</m:t>
                    </m:r>
                    <m:r>
                      <a:rPr lang="en-US" i="1"/>
                      <m:t>2</m:t>
                    </m:r>
                    <m:r>
                      <a:rPr lang="en-US" i="1"/>
                      <m:t>𝜋</m:t>
                    </m:r>
                    <m:r>
                      <a:rPr lang="en-US" i="1"/>
                      <m:t>𝐵𝑡</m:t>
                    </m:r>
                    <m:r>
                      <a:rPr lang="en-US" i="1"/>
                      <m:t>−</m:t>
                    </m:r>
                    <m:r>
                      <a:rPr lang="en-US" i="1"/>
                      <m:t>𝑘</m:t>
                    </m:r>
                    <m:r>
                      <a:rPr lang="en-US" i="1"/>
                      <m:t>𝜋</m:t>
                    </m:r>
                  </m:oMath>
                </a14:m>
                <a:r>
                  <a:rPr lang="en-US" dirty="0"/>
                  <a:t> </a:t>
                </a:r>
                <a:r>
                  <a:rPr lang="en-US" dirty="0" smtClean="0"/>
                  <a:t>         (</a:t>
                </a:r>
                <a:r>
                  <a:rPr lang="en-US" dirty="0"/>
                  <a:t>5)</a:t>
                </a:r>
                <a:r>
                  <a:rPr lang="en-US" dirty="0" smtClean="0"/>
                  <a:t>     </a:t>
                </a:r>
              </a:p>
              <a:p>
                <a:r>
                  <a:rPr lang="en-US" dirty="0" smtClean="0"/>
                  <a:t> </a:t>
                </a:r>
                <a:r>
                  <a:rPr lang="en-US" dirty="0"/>
                  <a:t>where, </a:t>
                </a:r>
                <a:r>
                  <a:rPr lang="en-US" dirty="0" smtClean="0"/>
                  <a:t>     </a:t>
                </a:r>
                <a:endParaRPr lang="ar-IQ" dirty="0">
                  <a:solidFill>
                    <a:srgbClr val="2F2B20"/>
                  </a:solidFill>
                </a:endParaRPr>
              </a:p>
            </p:txBody>
          </p:sp>
        </mc:Choice>
        <mc:Fallback>
          <p:sp>
            <p:nvSpPr>
              <p:cNvPr id="4" name="Rectangle 3"/>
              <p:cNvSpPr>
                <a:spLocks noRot="1" noChangeAspect="1" noMove="1" noResize="1" noEditPoints="1" noAdjustHandles="1" noChangeArrowheads="1" noChangeShapeType="1" noTextEdit="1"/>
              </p:cNvSpPr>
              <p:nvPr/>
            </p:nvSpPr>
            <p:spPr>
              <a:xfrm>
                <a:off x="457200" y="1371600"/>
                <a:ext cx="6934200" cy="1478866"/>
              </a:xfrm>
              <a:prstGeom prst="rect">
                <a:avLst/>
              </a:prstGeom>
              <a:blipFill rotWithShape="1">
                <a:blip r:embed="rId2"/>
                <a:stretch>
                  <a:fillRect t="-30041" b="-26749"/>
                </a:stretch>
              </a:blipFill>
            </p:spPr>
            <p:txBody>
              <a:bodyPr/>
              <a:lstStyle/>
              <a:p>
                <a:r>
                  <a:rPr lang="ar-IQ">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990600" y="3352800"/>
                <a:ext cx="6248400" cy="2031325"/>
              </a:xfrm>
              <a:prstGeom prst="rect">
                <a:avLst/>
              </a:prstGeom>
            </p:spPr>
            <p:txBody>
              <a:bodyPr wrap="square">
                <a:spAutoFit/>
              </a:bodyPr>
              <a:lstStyle/>
              <a:p>
                <a14:m>
                  <m:oMath xmlns:m="http://schemas.openxmlformats.org/officeDocument/2006/math">
                    <m:r>
                      <a:rPr lang="en-US" i="1"/>
                      <m:t>𝑚</m:t>
                    </m:r>
                    <m:r>
                      <a:rPr lang="en-US" i="1"/>
                      <m:t>(</m:t>
                    </m:r>
                    <m:r>
                      <a:rPr lang="en-US" i="1"/>
                      <m:t>𝑡</m:t>
                    </m:r>
                    <m:r>
                      <a:rPr lang="en-US" i="1"/>
                      <m:t>)</m:t>
                    </m:r>
                  </m:oMath>
                </a14:m>
                <a:r>
                  <a:rPr lang="en-US" dirty="0"/>
                  <a:t> represents the message signal.</a:t>
                </a:r>
              </a:p>
              <a:p>
                <a:r>
                  <a:rPr lang="en-US" dirty="0"/>
                  <a:t> </a:t>
                </a:r>
              </a:p>
              <a:p>
                <a14:m>
                  <m:oMath xmlns:m="http://schemas.openxmlformats.org/officeDocument/2006/math">
                    <m:r>
                      <a:rPr lang="en-US" i="1"/>
                      <m:t>𝑚</m:t>
                    </m:r>
                    <m:r>
                      <a:rPr lang="en-US" i="1"/>
                      <m:t>⌃(</m:t>
                    </m:r>
                    <m:r>
                      <a:rPr lang="en-US" i="1"/>
                      <m:t>𝑡</m:t>
                    </m:r>
                    <m:r>
                      <a:rPr lang="en-US" i="1"/>
                      <m:t>)</m:t>
                    </m:r>
                  </m:oMath>
                </a14:m>
                <a:r>
                  <a:rPr lang="en-US" dirty="0"/>
                  <a:t> represents the reconstructed signal.</a:t>
                </a:r>
              </a:p>
              <a:p>
                <a:r>
                  <a:rPr lang="en-US" dirty="0"/>
                  <a:t> </a:t>
                </a:r>
              </a:p>
              <a:p>
                <a14:m>
                  <m:oMath xmlns:m="http://schemas.openxmlformats.org/officeDocument/2006/math">
                    <m:r>
                      <a:rPr lang="en-US" i="1"/>
                      <m:t>𝑎𝑛𝑑</m:t>
                    </m:r>
                    <m:r>
                      <a:rPr lang="en-US" i="1"/>
                      <m:t> </m:t>
                    </m:r>
                    <m:r>
                      <a:rPr lang="en-US" i="1"/>
                      <m:t>𝑚</m:t>
                    </m:r>
                    <m:r>
                      <a:rPr lang="en-US" i="1"/>
                      <m:t>(</m:t>
                    </m:r>
                    <m:sSub>
                      <m:sSubPr>
                        <m:ctrlPr>
                          <a:rPr lang="en-US" i="1"/>
                        </m:ctrlPr>
                      </m:sSubPr>
                      <m:e>
                        <m:r>
                          <a:rPr lang="en-US" i="1"/>
                          <m:t> </m:t>
                        </m:r>
                        <m:r>
                          <a:rPr lang="en-US" i="1"/>
                          <m:t>𝑘𝑇</m:t>
                        </m:r>
                      </m:e>
                      <m:sub>
                        <m:r>
                          <a:rPr lang="en-US" i="1"/>
                          <m:t>𝑠</m:t>
                        </m:r>
                      </m:sub>
                    </m:sSub>
                    <m:r>
                      <a:rPr lang="en-US" i="1"/>
                      <m:t>)</m:t>
                    </m:r>
                  </m:oMath>
                </a14:m>
                <a:r>
                  <a:rPr lang="en-US" dirty="0"/>
                  <a:t> represents the </a:t>
                </a:r>
                <a:r>
                  <a:rPr lang="en-US" dirty="0" err="1"/>
                  <a:t>kth</a:t>
                </a:r>
                <a:r>
                  <a:rPr lang="en-US" dirty="0"/>
                  <a:t> sample of the message signal.</a:t>
                </a:r>
              </a:p>
              <a:p>
                <a:r>
                  <a:rPr lang="en-US" dirty="0"/>
                  <a:t> </a:t>
                </a:r>
              </a:p>
              <a:p>
                <a:r>
                  <a:rPr lang="en-US" dirty="0"/>
                  <a:t>Now, we should calculate the distortion component q(t) which is </a:t>
                </a:r>
              </a:p>
            </p:txBody>
          </p:sp>
        </mc:Choice>
        <mc:Fallback>
          <p:sp>
            <p:nvSpPr>
              <p:cNvPr id="5" name="Rectangle 4"/>
              <p:cNvSpPr>
                <a:spLocks noRot="1" noChangeAspect="1" noMove="1" noResize="1" noEditPoints="1" noAdjustHandles="1" noChangeArrowheads="1" noChangeShapeType="1" noTextEdit="1"/>
              </p:cNvSpPr>
              <p:nvPr/>
            </p:nvSpPr>
            <p:spPr>
              <a:xfrm>
                <a:off x="990600" y="3352800"/>
                <a:ext cx="6248400" cy="2031325"/>
              </a:xfrm>
              <a:prstGeom prst="rect">
                <a:avLst/>
              </a:prstGeom>
              <a:blipFill rotWithShape="1">
                <a:blip r:embed="rId3"/>
                <a:stretch>
                  <a:fillRect l="-878" t="-1502" r="-195" b="-3904"/>
                </a:stretch>
              </a:blipFill>
            </p:spPr>
            <p:txBody>
              <a:bodyPr/>
              <a:lstStyle/>
              <a:p>
                <a:r>
                  <a:rPr lang="ar-IQ">
                    <a:noFill/>
                  </a:rPr>
                  <a:t> </a:t>
                </a:r>
              </a:p>
            </p:txBody>
          </p:sp>
        </mc:Fallback>
      </mc:AlternateContent>
    </p:spTree>
    <p:extLst>
      <p:ext uri="{BB962C8B-B14F-4D97-AF65-F5344CB8AC3E}">
        <p14:creationId xmlns:p14="http://schemas.microsoft.com/office/powerpoint/2010/main" val="1708596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pPr marL="457200" algn="l">
                  <a:lnSpc>
                    <a:spcPct val="115000"/>
                  </a:lnSpc>
                  <a:spcAft>
                    <a:spcPts val="0"/>
                  </a:spcAft>
                </a:pPr>
                <a14:m>
                  <m:oMath xmlns:m="http://schemas.openxmlformats.org/officeDocument/2006/math">
                    <m:r>
                      <a:rPr lang="en-US" sz="1600" i="1">
                        <a:latin typeface="Cambria Math"/>
                        <a:ea typeface="Times New Roman"/>
                        <a:cs typeface="Times New Roman"/>
                      </a:rPr>
                      <m:t>𝑞</m:t>
                    </m:r>
                    <m:r>
                      <a:rPr lang="en-US" sz="1600" i="1">
                        <a:latin typeface="Cambria Math"/>
                        <a:ea typeface="Times New Roman"/>
                        <a:cs typeface="Times New Roman"/>
                      </a:rPr>
                      <m:t>(</m:t>
                    </m:r>
                    <m:r>
                      <a:rPr lang="en-US" sz="1600" i="1">
                        <a:latin typeface="Cambria Math"/>
                        <a:ea typeface="Times New Roman"/>
                        <a:cs typeface="Times New Roman"/>
                      </a:rPr>
                      <m:t>𝑡</m:t>
                    </m:r>
                    <m:r>
                      <a:rPr lang="en-US" sz="1600" i="1">
                        <a:latin typeface="Cambria Math"/>
                        <a:ea typeface="Times New Roman"/>
                        <a:cs typeface="Times New Roman"/>
                      </a:rPr>
                      <m:t>)=</m:t>
                    </m:r>
                    <m:nary>
                      <m:naryPr>
                        <m:chr m:val="∑"/>
                        <m:limLoc m:val="undOvr"/>
                        <m:supHide m:val="on"/>
                        <m:ctrlPr>
                          <a:rPr lang="en-US" sz="1600" i="1">
                            <a:effectLst/>
                            <a:latin typeface="Cambria Math"/>
                            <a:ea typeface="Times New Roman"/>
                            <a:cs typeface="Times New Roman"/>
                          </a:rPr>
                        </m:ctrlPr>
                      </m:naryPr>
                      <m:sub>
                        <m:r>
                          <a:rPr lang="en-US" sz="1600" i="1">
                            <a:effectLst/>
                            <a:latin typeface="Cambria Math"/>
                            <a:ea typeface="Times New Roman"/>
                            <a:cs typeface="Times New Roman"/>
                          </a:rPr>
                          <m:t>𝑘</m:t>
                        </m:r>
                      </m:sub>
                      <m:sup/>
                      <m:e>
                        <m:r>
                          <a:rPr lang="en-US" sz="1600" i="1">
                            <a:effectLst/>
                            <a:latin typeface="Cambria Math"/>
                            <a:ea typeface="Times New Roman"/>
                            <a:cs typeface="Times New Roman"/>
                          </a:rPr>
                          <m:t>[</m:t>
                        </m:r>
                        <m:r>
                          <a:rPr lang="en-US" sz="1600" i="1">
                            <a:effectLst/>
                            <a:latin typeface="Cambria Math"/>
                            <a:ea typeface="Times New Roman"/>
                            <a:cs typeface="Times New Roman"/>
                          </a:rPr>
                          <m:t>𝑚</m:t>
                        </m:r>
                        <m:r>
                          <a:rPr lang="en-US" sz="1600" i="1">
                            <a:effectLst/>
                            <a:latin typeface="Cambria Math"/>
                            <a:ea typeface="Times New Roman"/>
                            <a:cs typeface="Times New Roman"/>
                          </a:rPr>
                          <m:t>⌃</m:t>
                        </m:r>
                        <m:d>
                          <m:dPr>
                            <m:ctrlPr>
                              <a:rPr lang="en-US" sz="1600" i="1">
                                <a:effectLst/>
                                <a:latin typeface="Cambria Math"/>
                                <a:ea typeface="Times New Roman"/>
                                <a:cs typeface="Times New Roman"/>
                              </a:rPr>
                            </m:ctrlPr>
                          </m:dPr>
                          <m:e>
                            <m:sSub>
                              <m:sSubPr>
                                <m:ctrlPr>
                                  <a:rPr lang="en-US" sz="1600" i="1">
                                    <a:effectLst/>
                                    <a:latin typeface="Cambria Math"/>
                                    <a:ea typeface="Calibri"/>
                                    <a:cs typeface="Times New Roman"/>
                                  </a:rPr>
                                </m:ctrlPr>
                              </m:sSubPr>
                              <m:e>
                                <m:r>
                                  <a:rPr lang="en-US" sz="1600" i="1">
                                    <a:effectLst/>
                                    <a:latin typeface="Cambria Math"/>
                                    <a:ea typeface="Calibri"/>
                                    <a:cs typeface="Times New Roman"/>
                                  </a:rPr>
                                  <m:t> </m:t>
                                </m:r>
                                <m:r>
                                  <a:rPr lang="en-US" sz="1600" i="1">
                                    <a:effectLst/>
                                    <a:latin typeface="Cambria Math"/>
                                    <a:ea typeface="Calibri"/>
                                    <a:cs typeface="Times New Roman"/>
                                  </a:rPr>
                                  <m:t>𝑘𝑇</m:t>
                                </m:r>
                              </m:e>
                              <m:sub>
                                <m:r>
                                  <a:rPr lang="en-US" sz="1600" i="1">
                                    <a:effectLst/>
                                    <a:latin typeface="Cambria Math"/>
                                    <a:ea typeface="Calibri"/>
                                    <a:cs typeface="Times New Roman"/>
                                  </a:rPr>
                                  <m:t>𝑠</m:t>
                                </m:r>
                              </m:sub>
                            </m:sSub>
                          </m:e>
                        </m:d>
                        <m:r>
                          <a:rPr lang="en-US" sz="1600" i="1">
                            <a:effectLst/>
                            <a:latin typeface="Cambria Math"/>
                            <a:ea typeface="Times New Roman"/>
                            <a:cs typeface="Times New Roman"/>
                          </a:rPr>
                          <m:t>−</m:t>
                        </m:r>
                        <m:r>
                          <a:rPr lang="en-US" sz="1600" i="1">
                            <a:effectLst/>
                            <a:latin typeface="Cambria Math"/>
                            <a:ea typeface="Times New Roman"/>
                            <a:cs typeface="Times New Roman"/>
                          </a:rPr>
                          <m:t>𝑚</m:t>
                        </m:r>
                        <m:d>
                          <m:dPr>
                            <m:ctrlPr>
                              <a:rPr lang="en-US" sz="1600" i="1">
                                <a:effectLst/>
                                <a:latin typeface="Cambria Math"/>
                                <a:ea typeface="Times New Roman"/>
                                <a:cs typeface="Times New Roman"/>
                              </a:rPr>
                            </m:ctrlPr>
                          </m:dPr>
                          <m:e>
                            <m:sSub>
                              <m:sSubPr>
                                <m:ctrlPr>
                                  <a:rPr lang="en-US" sz="1600" i="1">
                                    <a:effectLst/>
                                    <a:latin typeface="Cambria Math"/>
                                    <a:ea typeface="Calibri"/>
                                    <a:cs typeface="Times New Roman"/>
                                  </a:rPr>
                                </m:ctrlPr>
                              </m:sSubPr>
                              <m:e>
                                <m:r>
                                  <a:rPr lang="en-US" sz="1600" i="1">
                                    <a:effectLst/>
                                    <a:latin typeface="Cambria Math"/>
                                    <a:ea typeface="Calibri"/>
                                    <a:cs typeface="Times New Roman"/>
                                  </a:rPr>
                                  <m:t> </m:t>
                                </m:r>
                                <m:r>
                                  <a:rPr lang="en-US" sz="1600" i="1">
                                    <a:effectLst/>
                                    <a:latin typeface="Cambria Math"/>
                                    <a:ea typeface="Calibri"/>
                                    <a:cs typeface="Times New Roman"/>
                                  </a:rPr>
                                  <m:t>𝑘𝑇</m:t>
                                </m:r>
                              </m:e>
                              <m:sub>
                                <m:r>
                                  <a:rPr lang="en-US" sz="1600" i="1">
                                    <a:effectLst/>
                                    <a:latin typeface="Cambria Math"/>
                                    <a:ea typeface="Calibri"/>
                                    <a:cs typeface="Times New Roman"/>
                                  </a:rPr>
                                  <m:t>𝑠</m:t>
                                </m:r>
                              </m:sub>
                            </m:sSub>
                          </m:e>
                        </m:d>
                        <m:r>
                          <a:rPr lang="en-US" sz="1600" i="1">
                            <a:effectLst/>
                            <a:latin typeface="Cambria Math"/>
                            <a:ea typeface="Times New Roman"/>
                            <a:cs typeface="Times New Roman"/>
                          </a:rPr>
                          <m:t>]</m:t>
                        </m:r>
                      </m:e>
                    </m:nary>
                    <m:r>
                      <a:rPr lang="en-US" sz="1600" i="1">
                        <a:effectLst/>
                        <a:latin typeface="Cambria Math"/>
                        <a:ea typeface="Times New Roman"/>
                        <a:cs typeface="Times New Roman"/>
                      </a:rPr>
                      <m:t>𝑠𝑖𝑛𝑐</m:t>
                    </m:r>
                    <m:r>
                      <a:rPr lang="en-US" sz="1600" i="1">
                        <a:effectLst/>
                        <a:latin typeface="Cambria Math"/>
                        <a:ea typeface="Times New Roman"/>
                        <a:cs typeface="Times New Roman"/>
                      </a:rPr>
                      <m:t>(</m:t>
                    </m:r>
                    <m:r>
                      <a:rPr lang="en-US" sz="1600" i="1">
                        <a:effectLst/>
                        <a:latin typeface="Cambria Math"/>
                        <a:ea typeface="Times New Roman"/>
                        <a:cs typeface="Times New Roman"/>
                      </a:rPr>
                      <m:t>2</m:t>
                    </m:r>
                    <m:r>
                      <a:rPr lang="en-US" sz="1600" i="1">
                        <a:effectLst/>
                        <a:latin typeface="Cambria Math"/>
                        <a:ea typeface="Times New Roman"/>
                        <a:cs typeface="Times New Roman"/>
                      </a:rPr>
                      <m:t>𝜋</m:t>
                    </m:r>
                    <m:r>
                      <a:rPr lang="en-US" sz="1600" i="1">
                        <a:effectLst/>
                        <a:latin typeface="Cambria Math"/>
                        <a:ea typeface="Times New Roman"/>
                        <a:cs typeface="Times New Roman"/>
                      </a:rPr>
                      <m:t>𝐵𝑡</m:t>
                    </m:r>
                    <m:r>
                      <a:rPr lang="en-US" sz="1600" i="1">
                        <a:effectLst/>
                        <a:latin typeface="Cambria Math"/>
                        <a:ea typeface="Times New Roman"/>
                        <a:cs typeface="Times New Roman"/>
                      </a:rPr>
                      <m:t>−</m:t>
                    </m:r>
                    <m:r>
                      <a:rPr lang="en-US" sz="1600" i="1">
                        <a:effectLst/>
                        <a:latin typeface="Cambria Math"/>
                        <a:ea typeface="Times New Roman"/>
                        <a:cs typeface="Times New Roman"/>
                      </a:rPr>
                      <m:t>𝑘</m:t>
                    </m:r>
                    <m:r>
                      <a:rPr lang="en-US" sz="1600" i="1">
                        <a:effectLst/>
                        <a:latin typeface="Cambria Math"/>
                        <a:ea typeface="Times New Roman"/>
                        <a:cs typeface="Times New Roman"/>
                      </a:rPr>
                      <m:t>𝜋</m:t>
                    </m:r>
                  </m:oMath>
                </a14:m>
                <a:r>
                  <a:rPr lang="en-US" sz="1600" dirty="0">
                    <a:effectLst/>
                    <a:latin typeface="Times New Roman"/>
                    <a:ea typeface="Times New Roman"/>
                    <a:cs typeface="Arial"/>
                  </a:rPr>
                  <a:t>                     (6)</a:t>
                </a:r>
                <a:endParaRPr lang="en-US" sz="1600" dirty="0">
                  <a:ea typeface="Calibri"/>
                  <a:cs typeface="Arial"/>
                </a:endParaRPr>
              </a:p>
              <a:p>
                <a:pPr algn="l"/>
                <a:r>
                  <a:rPr lang="en-US" sz="1600" dirty="0">
                    <a:effectLst/>
                    <a:latin typeface="Times New Roman"/>
                    <a:ea typeface="Times New Roman"/>
                    <a:cs typeface="Arial"/>
                  </a:rPr>
                  <a:t> </a:t>
                </a:r>
                <a:r>
                  <a:rPr lang="en-US" sz="1600" dirty="0">
                    <a:effectLst/>
                    <a:latin typeface="Times New Roman"/>
                    <a:ea typeface="Times New Roman"/>
                  </a:rPr>
                  <a:t>        </a:t>
                </a:r>
                <a14:m>
                  <m:oMath xmlns:m="http://schemas.openxmlformats.org/officeDocument/2006/math">
                    <m:r>
                      <a:rPr lang="en-US" sz="1600" i="1">
                        <a:effectLst/>
                        <a:latin typeface="Cambria Math"/>
                        <a:ea typeface="Times New Roman"/>
                        <a:cs typeface="Times New Roman"/>
                      </a:rPr>
                      <m:t> </m:t>
                    </m:r>
                    <m:r>
                      <a:rPr lang="en-US" sz="1600" i="1">
                        <a:effectLst/>
                        <a:latin typeface="Cambria Math"/>
                        <a:ea typeface="Times New Roman"/>
                        <a:cs typeface="Times New Roman"/>
                      </a:rPr>
                      <m:t>𝑞</m:t>
                    </m:r>
                    <m:r>
                      <a:rPr lang="en-US" sz="1600" i="1">
                        <a:effectLst/>
                        <a:latin typeface="Cambria Math"/>
                        <a:ea typeface="Times New Roman"/>
                        <a:cs typeface="Times New Roman"/>
                      </a:rPr>
                      <m:t>(</m:t>
                    </m:r>
                    <m:r>
                      <a:rPr lang="en-US" sz="1600" i="1">
                        <a:effectLst/>
                        <a:latin typeface="Cambria Math"/>
                        <a:ea typeface="Times New Roman"/>
                        <a:cs typeface="Times New Roman"/>
                      </a:rPr>
                      <m:t>𝑡</m:t>
                    </m:r>
                    <m:r>
                      <a:rPr lang="en-US" sz="1600" i="1">
                        <a:effectLst/>
                        <a:latin typeface="Cambria Math"/>
                        <a:ea typeface="Times New Roman"/>
                        <a:cs typeface="Times New Roman"/>
                      </a:rPr>
                      <m:t>)=</m:t>
                    </m:r>
                    <m:nary>
                      <m:naryPr>
                        <m:chr m:val="∑"/>
                        <m:limLoc m:val="undOvr"/>
                        <m:supHide m:val="on"/>
                        <m:ctrlPr>
                          <a:rPr lang="en-US" sz="1600" i="1">
                            <a:effectLst/>
                            <a:latin typeface="Cambria Math"/>
                            <a:ea typeface="Times New Roman"/>
                            <a:cs typeface="Times New Roman"/>
                          </a:rPr>
                        </m:ctrlPr>
                      </m:naryPr>
                      <m:sub>
                        <m:r>
                          <a:rPr lang="en-US" sz="1600" i="1">
                            <a:effectLst/>
                            <a:latin typeface="Cambria Math"/>
                            <a:ea typeface="Times New Roman"/>
                            <a:cs typeface="Times New Roman"/>
                          </a:rPr>
                          <m:t>𝑘</m:t>
                        </m:r>
                      </m:sub>
                      <m:sup/>
                      <m:e>
                        <m:r>
                          <a:rPr lang="en-US" sz="1600" i="1">
                            <a:effectLst/>
                            <a:latin typeface="Cambria Math"/>
                            <a:ea typeface="Times New Roman"/>
                            <a:cs typeface="Times New Roman"/>
                          </a:rPr>
                          <m:t>𝑞</m:t>
                        </m:r>
                        <m:d>
                          <m:dPr>
                            <m:ctrlPr>
                              <a:rPr lang="en-US" sz="1600" i="1">
                                <a:effectLst/>
                                <a:latin typeface="Cambria Math"/>
                                <a:ea typeface="Times New Roman"/>
                                <a:cs typeface="Times New Roman"/>
                              </a:rPr>
                            </m:ctrlPr>
                          </m:dPr>
                          <m:e>
                            <m:sSub>
                              <m:sSubPr>
                                <m:ctrlPr>
                                  <a:rPr lang="en-US" sz="1600" i="1">
                                    <a:effectLst/>
                                    <a:latin typeface="Cambria Math"/>
                                    <a:cs typeface="Times New Roman"/>
                                  </a:rPr>
                                </m:ctrlPr>
                              </m:sSubPr>
                              <m:e>
                                <m:r>
                                  <a:rPr lang="en-US" sz="1600" i="1">
                                    <a:effectLst/>
                                    <a:latin typeface="Cambria Math"/>
                                    <a:ea typeface="Calibri"/>
                                    <a:cs typeface="Times New Roman"/>
                                  </a:rPr>
                                  <m:t> </m:t>
                                </m:r>
                                <m:r>
                                  <a:rPr lang="en-US" sz="1600" i="1">
                                    <a:effectLst/>
                                    <a:latin typeface="Cambria Math"/>
                                    <a:ea typeface="Calibri"/>
                                    <a:cs typeface="Times New Roman"/>
                                  </a:rPr>
                                  <m:t>𝑘𝑇</m:t>
                                </m:r>
                              </m:e>
                              <m:sub>
                                <m:r>
                                  <a:rPr lang="en-US" sz="1600" i="1">
                                    <a:effectLst/>
                                    <a:latin typeface="Cambria Math"/>
                                    <a:ea typeface="Calibri"/>
                                    <a:cs typeface="Times New Roman"/>
                                  </a:rPr>
                                  <m:t>𝑠</m:t>
                                </m:r>
                              </m:sub>
                            </m:sSub>
                          </m:e>
                        </m:d>
                      </m:e>
                    </m:nary>
                    <m:r>
                      <a:rPr lang="en-US" sz="1600" i="1">
                        <a:effectLst/>
                        <a:latin typeface="Cambria Math"/>
                        <a:ea typeface="Times New Roman"/>
                        <a:cs typeface="Times New Roman"/>
                      </a:rPr>
                      <m:t>𝑠𝑖𝑛𝑐</m:t>
                    </m:r>
                    <m:r>
                      <a:rPr lang="en-US" sz="1600" i="1">
                        <a:effectLst/>
                        <a:latin typeface="Cambria Math"/>
                        <a:ea typeface="Times New Roman"/>
                        <a:cs typeface="Times New Roman"/>
                      </a:rPr>
                      <m:t>(</m:t>
                    </m:r>
                    <m:r>
                      <a:rPr lang="en-US" sz="1600" i="1">
                        <a:effectLst/>
                        <a:latin typeface="Cambria Math"/>
                        <a:ea typeface="Times New Roman"/>
                        <a:cs typeface="Times New Roman"/>
                      </a:rPr>
                      <m:t>2</m:t>
                    </m:r>
                    <m:r>
                      <a:rPr lang="en-US" sz="1600" i="1">
                        <a:latin typeface="Cambria Math"/>
                        <a:ea typeface="Times New Roman"/>
                        <a:cs typeface="Times New Roman"/>
                      </a:rPr>
                      <m:t>𝜋</m:t>
                    </m:r>
                    <m:r>
                      <a:rPr lang="en-US" sz="1600" i="1">
                        <a:latin typeface="Cambria Math"/>
                        <a:ea typeface="Times New Roman"/>
                        <a:cs typeface="Times New Roman"/>
                      </a:rPr>
                      <m:t>𝐵𝑡</m:t>
                    </m:r>
                    <m:r>
                      <a:rPr lang="en-US" sz="1600" i="1">
                        <a:latin typeface="Cambria Math"/>
                        <a:ea typeface="Times New Roman"/>
                        <a:cs typeface="Times New Roman"/>
                      </a:rPr>
                      <m:t>−</m:t>
                    </m:r>
                    <m:r>
                      <a:rPr lang="en-US" sz="1600" i="1">
                        <a:latin typeface="Cambria Math"/>
                        <a:ea typeface="Times New Roman"/>
                        <a:cs typeface="Times New Roman"/>
                      </a:rPr>
                      <m:t>𝑘</m:t>
                    </m:r>
                    <m:r>
                      <a:rPr lang="en-US" sz="1600" i="1">
                        <a:latin typeface="Cambria Math"/>
                        <a:ea typeface="Times New Roman"/>
                        <a:cs typeface="Times New Roman"/>
                      </a:rPr>
                      <m:t>𝜋</m:t>
                    </m:r>
                    <m:r>
                      <a:rPr lang="en-US" sz="1600" i="1">
                        <a:latin typeface="Cambria Math"/>
                        <a:ea typeface="Times New Roman"/>
                        <a:cs typeface="Times New Roman"/>
                      </a:rPr>
                      <m:t>)</m:t>
                    </m:r>
                    <m:r>
                      <m:rPr>
                        <m:nor/>
                      </m:rPr>
                      <a:rPr lang="en-US" sz="1600" dirty="0">
                        <a:latin typeface="Times New Roman"/>
                        <a:ea typeface="Times New Roman"/>
                      </a:rPr>
                      <m:t>                                   (</m:t>
                    </m:r>
                    <m:r>
                      <m:rPr>
                        <m:nor/>
                      </m:rPr>
                      <a:rPr lang="en-US" sz="1600" dirty="0">
                        <a:latin typeface="Times New Roman"/>
                        <a:ea typeface="Times New Roman"/>
                      </a:rPr>
                      <m:t>7</m:t>
                    </m:r>
                    <m:r>
                      <m:rPr>
                        <m:nor/>
                      </m:rPr>
                      <a:rPr lang="en-US" sz="1600" dirty="0">
                        <a:latin typeface="Times New Roman"/>
                        <a:ea typeface="Times New Roman"/>
                      </a:rPr>
                      <m:t>)</m:t>
                    </m:r>
                  </m:oMath>
                </a14:m>
                <a:endParaRPr lang="ar-IQ" sz="1600" dirty="0"/>
              </a:p>
              <a:p>
                <a:pPr algn="l"/>
                <a14:m>
                  <m:oMath xmlns:m="http://schemas.openxmlformats.org/officeDocument/2006/math">
                    <m:r>
                      <m:rPr>
                        <m:nor/>
                      </m:rPr>
                      <a:rPr lang="en-US" sz="1600"/>
                      <m:t>Where</m:t>
                    </m:r>
                    <m:r>
                      <m:rPr>
                        <m:nor/>
                      </m:rPr>
                      <a:rPr lang="en-US" sz="1600"/>
                      <m:t>, </m:t>
                    </m:r>
                  </m:oMath>
                </a14:m>
                <a:endParaRPr lang="en-US" sz="1600" dirty="0"/>
              </a:p>
              <a:p>
                <a:pPr algn="l"/>
                <a14:m>
                  <m:oMath xmlns:m="http://schemas.openxmlformats.org/officeDocument/2006/math">
                    <m:r>
                      <m:rPr>
                        <m:nor/>
                      </m:rPr>
                      <a:rPr lang="en-US" sz="1600"/>
                      <m:t>q</m:t>
                    </m:r>
                    <m:r>
                      <m:rPr>
                        <m:nor/>
                      </m:rPr>
                      <a:rPr lang="en-US" sz="1600"/>
                      <m:t>(</m:t>
                    </m:r>
                    <m:r>
                      <m:rPr>
                        <m:nor/>
                      </m:rPr>
                      <a:rPr lang="en-US" sz="1600"/>
                      <m:t>t</m:t>
                    </m:r>
                    <m:r>
                      <m:rPr>
                        <m:nor/>
                      </m:rPr>
                      <a:rPr lang="en-US" sz="1600"/>
                      <m:t>) = </m:t>
                    </m:r>
                    <m:r>
                      <m:rPr>
                        <m:nor/>
                      </m:rPr>
                      <a:rPr lang="en-US" sz="1600"/>
                      <m:t>Unwanted</m:t>
                    </m:r>
                    <m:r>
                      <m:rPr>
                        <m:nor/>
                      </m:rPr>
                      <a:rPr lang="en-US" sz="1600"/>
                      <m:t> </m:t>
                    </m:r>
                    <m:r>
                      <m:rPr>
                        <m:nor/>
                      </m:rPr>
                      <a:rPr lang="en-US" sz="1600"/>
                      <m:t>signal</m:t>
                    </m:r>
                    <m:r>
                      <m:rPr>
                        <m:nor/>
                      </m:rPr>
                      <a:rPr lang="en-US" sz="1600"/>
                      <m:t> (</m:t>
                    </m:r>
                    <m:r>
                      <m:rPr>
                        <m:nor/>
                      </m:rPr>
                      <a:rPr lang="en-US" sz="1600"/>
                      <m:t>i</m:t>
                    </m:r>
                    <m:r>
                      <m:rPr>
                        <m:nor/>
                      </m:rPr>
                      <a:rPr lang="en-US" sz="1600"/>
                      <m:t>.</m:t>
                    </m:r>
                    <m:r>
                      <m:rPr>
                        <m:nor/>
                      </m:rPr>
                      <a:rPr lang="en-US" sz="1600"/>
                      <m:t>e</m:t>
                    </m:r>
                    <m:r>
                      <m:rPr>
                        <m:nor/>
                      </m:rPr>
                      <a:rPr lang="en-US" sz="1600"/>
                      <m:t>. </m:t>
                    </m:r>
                    <m:r>
                      <m:rPr>
                        <m:nor/>
                      </m:rPr>
                      <a:rPr lang="en-US" sz="1600"/>
                      <m:t>noise</m:t>
                    </m:r>
                    <m:r>
                      <m:rPr>
                        <m:nor/>
                      </m:rPr>
                      <a:rPr lang="en-US" sz="1600"/>
                      <m:t> </m:t>
                    </m:r>
                    <m:r>
                      <m:rPr>
                        <m:nor/>
                      </m:rPr>
                      <a:rPr lang="en-US" sz="1600"/>
                      <m:t>signal</m:t>
                    </m:r>
                    <m:r>
                      <m:rPr>
                        <m:nor/>
                      </m:rPr>
                      <a:rPr lang="en-US" sz="1600"/>
                      <m:t>) </m:t>
                    </m:r>
                    <m:r>
                      <m:rPr>
                        <m:nor/>
                      </m:rPr>
                      <a:rPr lang="en-US" sz="1600"/>
                      <m:t>caused</m:t>
                    </m:r>
                    <m:r>
                      <m:rPr>
                        <m:nor/>
                      </m:rPr>
                      <a:rPr lang="en-US" sz="1600"/>
                      <m:t> </m:t>
                    </m:r>
                    <m:r>
                      <m:rPr>
                        <m:nor/>
                      </m:rPr>
                      <a:rPr lang="en-US" sz="1600"/>
                      <m:t>by</m:t>
                    </m:r>
                    <m:r>
                      <m:rPr>
                        <m:nor/>
                      </m:rPr>
                      <a:rPr lang="en-US" sz="1600"/>
                      <m:t> </m:t>
                    </m:r>
                    <m:r>
                      <m:rPr>
                        <m:nor/>
                      </m:rPr>
                      <a:rPr lang="en-US" sz="1600"/>
                      <m:t>the</m:t>
                    </m:r>
                    <m:r>
                      <m:rPr>
                        <m:nor/>
                      </m:rPr>
                      <a:rPr lang="en-US" sz="1600"/>
                      <m:t> </m:t>
                    </m:r>
                    <m:r>
                      <m:rPr>
                        <m:nor/>
                      </m:rPr>
                      <a:rPr lang="en-US" sz="1600"/>
                      <m:t>quantizer</m:t>
                    </m:r>
                    <m:r>
                      <m:rPr>
                        <m:nor/>
                      </m:rPr>
                      <a:rPr lang="en-US" sz="1600"/>
                      <m:t>. </m:t>
                    </m:r>
                  </m:oMath>
                </a14:m>
                <a:endParaRPr lang="en-US" sz="1600" dirty="0" smtClean="0"/>
              </a:p>
              <a:p>
                <a:pPr algn="l"/>
                <a14:m>
                  <m:oMath xmlns:m="http://schemas.openxmlformats.org/officeDocument/2006/math">
                    <m:r>
                      <m:rPr>
                        <m:nor/>
                      </m:rPr>
                      <a:rPr lang="en-US" sz="1600"/>
                      <m:t>Hence</m:t>
                    </m:r>
                    <m:r>
                      <m:rPr>
                        <m:nor/>
                      </m:rPr>
                      <a:rPr lang="en-US" sz="1600"/>
                      <m:t>, </m:t>
                    </m:r>
                    <m:r>
                      <m:rPr>
                        <m:nor/>
                      </m:rPr>
                      <a:rPr lang="en-US" sz="1600"/>
                      <m:t>it</m:t>
                    </m:r>
                    <m:r>
                      <m:rPr>
                        <m:nor/>
                      </m:rPr>
                      <a:rPr lang="en-US" sz="1600"/>
                      <m:t> </m:t>
                    </m:r>
                    <m:r>
                      <m:rPr>
                        <m:nor/>
                      </m:rPr>
                      <a:rPr lang="en-US" sz="1600"/>
                      <m:t>is</m:t>
                    </m:r>
                    <m:r>
                      <m:rPr>
                        <m:nor/>
                      </m:rPr>
                      <a:rPr lang="en-US" sz="1600"/>
                      <m:t> </m:t>
                    </m:r>
                    <m:r>
                      <m:rPr>
                        <m:nor/>
                      </m:rPr>
                      <a:rPr lang="en-US" sz="1600"/>
                      <m:t>called</m:t>
                    </m:r>
                    <m:r>
                      <m:rPr>
                        <m:nor/>
                      </m:rPr>
                      <a:rPr lang="en-US" sz="1600"/>
                      <m:t> </m:t>
                    </m:r>
                    <m:r>
                      <m:rPr>
                        <m:nor/>
                      </m:rPr>
                      <a:rPr lang="en-US" sz="1600"/>
                      <m:t>quantization</m:t>
                    </m:r>
                    <m:r>
                      <m:rPr>
                        <m:nor/>
                      </m:rPr>
                      <a:rPr lang="en-US" sz="1600"/>
                      <m:t> </m:t>
                    </m:r>
                    <m:r>
                      <m:rPr>
                        <m:nor/>
                      </m:rPr>
                      <a:rPr lang="en-US" sz="1600"/>
                      <m:t>noise</m:t>
                    </m:r>
                    <m:r>
                      <m:rPr>
                        <m:nor/>
                      </m:rPr>
                      <a:rPr lang="en-US" sz="1600"/>
                      <m:t>. </m:t>
                    </m:r>
                  </m:oMath>
                </a14:m>
                <a:endParaRPr lang="en-US" sz="1600" dirty="0"/>
              </a:p>
              <a:p>
                <a:pPr algn="l"/>
                <a14:m>
                  <m:oMath xmlns:m="http://schemas.openxmlformats.org/officeDocument/2006/math">
                    <m:r>
                      <m:rPr>
                        <m:nor/>
                      </m:rPr>
                      <a:rPr lang="en-US" sz="1600"/>
                      <m:t> </m:t>
                    </m:r>
                  </m:oMath>
                </a14:m>
                <a:endParaRPr lang="en-US" sz="1600" dirty="0"/>
              </a:p>
              <a:p>
                <a:pPr algn="l"/>
                <a14:m>
                  <m:oMath xmlns:m="http://schemas.openxmlformats.org/officeDocument/2006/math">
                    <m:r>
                      <m:rPr>
                        <m:nor/>
                      </m:rPr>
                      <a:rPr lang="en-US" sz="1600"/>
                      <m:t>To</m:t>
                    </m:r>
                    <m:r>
                      <m:rPr>
                        <m:nor/>
                      </m:rPr>
                      <a:rPr lang="en-US" sz="1600"/>
                      <m:t> </m:t>
                    </m:r>
                    <m:r>
                      <m:rPr>
                        <m:nor/>
                      </m:rPr>
                      <a:rPr lang="en-US" sz="1600"/>
                      <m:t>get</m:t>
                    </m:r>
                    <m:r>
                      <m:rPr>
                        <m:nor/>
                      </m:rPr>
                      <a:rPr lang="en-US" sz="1600"/>
                      <m:t> </m:t>
                    </m:r>
                    <m:r>
                      <m:rPr>
                        <m:nor/>
                      </m:rPr>
                      <a:rPr lang="en-US" sz="1600"/>
                      <m:t>the</m:t>
                    </m:r>
                    <m:r>
                      <m:rPr>
                        <m:nor/>
                      </m:rPr>
                      <a:rPr lang="en-US" sz="1600"/>
                      <m:t> </m:t>
                    </m:r>
                    <m:r>
                      <m:rPr>
                        <m:nor/>
                      </m:rPr>
                      <a:rPr lang="en-US" sz="1600"/>
                      <m:t>power</m:t>
                    </m:r>
                    <m:r>
                      <m:rPr>
                        <m:nor/>
                      </m:rPr>
                      <a:rPr lang="en-US" sz="1600"/>
                      <m:t> </m:t>
                    </m:r>
                    <m:r>
                      <m:rPr>
                        <m:nor/>
                      </m:rPr>
                      <a:rPr lang="en-US" sz="1600"/>
                      <m:t>of</m:t>
                    </m:r>
                    <m:r>
                      <m:rPr>
                        <m:nor/>
                      </m:rPr>
                      <a:rPr lang="en-US" sz="1600"/>
                      <m:t> </m:t>
                    </m:r>
                    <m:r>
                      <m:rPr>
                        <m:nor/>
                      </m:rPr>
                      <a:rPr lang="en-US" sz="1600"/>
                      <m:t>the</m:t>
                    </m:r>
                    <m:r>
                      <m:rPr>
                        <m:nor/>
                      </m:rPr>
                      <a:rPr lang="en-US" sz="1600"/>
                      <m:t> </m:t>
                    </m:r>
                    <m:r>
                      <m:rPr>
                        <m:nor/>
                      </m:rPr>
                      <a:rPr lang="en-US" sz="1600"/>
                      <m:t>quantization</m:t>
                    </m:r>
                    <m:r>
                      <m:rPr>
                        <m:nor/>
                      </m:rPr>
                      <a:rPr lang="en-US" sz="1600"/>
                      <m:t> </m:t>
                    </m:r>
                    <m:r>
                      <m:rPr>
                        <m:nor/>
                      </m:rPr>
                      <a:rPr lang="en-US" sz="1600"/>
                      <m:t>noise</m:t>
                    </m:r>
                    <m:r>
                      <m:rPr>
                        <m:nor/>
                      </m:rPr>
                      <a:rPr lang="en-US" sz="1600"/>
                      <m:t>, </m:t>
                    </m:r>
                    <m:r>
                      <m:rPr>
                        <m:nor/>
                      </m:rPr>
                      <a:rPr lang="en-US" sz="1600"/>
                      <m:t>we</m:t>
                    </m:r>
                    <m:r>
                      <m:rPr>
                        <m:nor/>
                      </m:rPr>
                      <a:rPr lang="en-US" sz="1600"/>
                      <m:t> </m:t>
                    </m:r>
                    <m:r>
                      <m:rPr>
                        <m:nor/>
                      </m:rPr>
                      <a:rPr lang="en-US" sz="1600"/>
                      <m:t>apply</m:t>
                    </m:r>
                    <m:r>
                      <m:rPr>
                        <m:nor/>
                      </m:rPr>
                      <a:rPr lang="en-US" sz="1600"/>
                      <m:t>:</m:t>
                    </m:r>
                  </m:oMath>
                </a14:m>
                <a:endParaRPr lang="en-US" sz="1600" dirty="0"/>
              </a:p>
              <a:p>
                <a:pPr algn="l"/>
                <a14:m>
                  <m:oMath xmlns:m="http://schemas.openxmlformats.org/officeDocument/2006/math">
                    <m:r>
                      <m:rPr>
                        <m:nor/>
                      </m:rPr>
                      <a:rPr lang="en-US" sz="1600"/>
                      <m:t> </m:t>
                    </m:r>
                  </m:oMath>
                </a14:m>
                <a:endParaRPr lang="en-US" sz="1600" dirty="0"/>
              </a:p>
              <a:p>
                <a:pPr algn="l"/>
                <a14:m>
                  <m:oMath xmlns:m="http://schemas.openxmlformats.org/officeDocument/2006/math">
                    <m:r>
                      <m:rPr>
                        <m:nor/>
                      </m:rPr>
                      <a:rPr lang="en-US" sz="1600"/>
                      <m:t>     </m:t>
                    </m:r>
                    <m:func>
                      <m:funcPr>
                        <m:ctrlPr>
                          <a:rPr lang="en-US" sz="1600" i="1"/>
                        </m:ctrlPr>
                      </m:funcPr>
                      <m:fName>
                        <m:limLow>
                          <m:limLowPr>
                            <m:ctrlPr>
                              <a:rPr lang="en-US" sz="1600" i="1"/>
                            </m:ctrlPr>
                          </m:limLowPr>
                          <m:e>
                            <m:sSup>
                              <m:sSupPr>
                                <m:ctrlPr>
                                  <a:rPr lang="en-US" sz="1600" i="1"/>
                                </m:ctrlPr>
                              </m:sSupPr>
                              <m:e>
                                <m:r>
                                  <a:rPr lang="en-US" sz="1600" i="1"/>
                                  <m:t>𝑞</m:t>
                                </m:r>
                              </m:e>
                              <m:sup>
                                <m:r>
                                  <a:rPr lang="en-US" sz="1600" i="1"/>
                                  <m:t>2</m:t>
                                </m:r>
                              </m:sup>
                            </m:sSup>
                            <m:r>
                              <a:rPr lang="en-US" sz="1600"/>
                              <m:t>(</m:t>
                            </m:r>
                            <m:r>
                              <m:rPr>
                                <m:sty m:val="p"/>
                              </m:rPr>
                              <a:rPr lang="en-US" sz="1600"/>
                              <m:t>t</m:t>
                            </m:r>
                            <m:r>
                              <a:rPr lang="en-US" sz="1600"/>
                              <m:t>)=</m:t>
                            </m:r>
                            <m:r>
                              <m:rPr>
                                <m:sty m:val="p"/>
                              </m:rPr>
                              <a:rPr lang="en-US" sz="1600"/>
                              <m:t>lim</m:t>
                            </m:r>
                          </m:e>
                          <m:lim>
                            <m:r>
                              <a:rPr lang="en-US" sz="1600" i="1"/>
                              <m:t>𝑇</m:t>
                            </m:r>
                            <m:r>
                              <a:rPr lang="en-US" sz="1600" i="1"/>
                              <m:t>→∞</m:t>
                            </m:r>
                          </m:lim>
                        </m:limLow>
                      </m:fName>
                      <m:e>
                        <m:r>
                          <a:rPr lang="en-US" sz="1600" i="1"/>
                          <m:t>1</m:t>
                        </m:r>
                        <m:r>
                          <a:rPr lang="en-US" sz="1600" i="1"/>
                          <m:t>/</m:t>
                        </m:r>
                        <m:r>
                          <a:rPr lang="en-US" sz="1600" i="1"/>
                          <m:t>𝑇</m:t>
                        </m:r>
                      </m:e>
                    </m:func>
                    <m:nary>
                      <m:naryPr>
                        <m:limLoc m:val="subSup"/>
                        <m:ctrlPr>
                          <a:rPr lang="en-US" sz="1600" i="1"/>
                        </m:ctrlPr>
                      </m:naryPr>
                      <m:sub>
                        <m:r>
                          <a:rPr lang="en-US" sz="1600" i="1"/>
                          <m:t>−</m:t>
                        </m:r>
                        <m:r>
                          <a:rPr lang="en-US" sz="1600" i="1"/>
                          <m:t>𝑇</m:t>
                        </m:r>
                        <m:r>
                          <a:rPr lang="en-US" sz="1600" i="1"/>
                          <m:t>/</m:t>
                        </m:r>
                        <m:r>
                          <a:rPr lang="en-US" sz="1600" i="1"/>
                          <m:t>2</m:t>
                        </m:r>
                      </m:sub>
                      <m:sup>
                        <m:r>
                          <a:rPr lang="en-US" sz="1600" i="1"/>
                          <m:t>𝑇</m:t>
                        </m:r>
                        <m:r>
                          <a:rPr lang="en-US" sz="1600" i="1"/>
                          <m:t>/</m:t>
                        </m:r>
                        <m:r>
                          <a:rPr lang="en-US" sz="1600" i="1"/>
                          <m:t>2</m:t>
                        </m:r>
                      </m:sup>
                      <m:e>
                        <m:sSup>
                          <m:sSupPr>
                            <m:ctrlPr>
                              <a:rPr lang="en-US" sz="1600" i="1"/>
                            </m:ctrlPr>
                          </m:sSupPr>
                          <m:e>
                            <m:r>
                              <a:rPr lang="en-US" sz="1600" i="1"/>
                              <m:t>𝑞</m:t>
                            </m:r>
                          </m:e>
                          <m:sup>
                            <m:r>
                              <a:rPr lang="en-US" sz="1600" i="1"/>
                              <m:t>2</m:t>
                            </m:r>
                          </m:sup>
                        </m:sSup>
                        <m:r>
                          <a:rPr lang="en-US" sz="1600"/>
                          <m:t>(</m:t>
                        </m:r>
                        <m:r>
                          <m:rPr>
                            <m:sty m:val="p"/>
                          </m:rPr>
                          <a:rPr lang="en-US" sz="1600"/>
                          <m:t>t</m:t>
                        </m:r>
                        <m:r>
                          <a:rPr lang="en-US" sz="1600"/>
                          <m:t>)</m:t>
                        </m:r>
                      </m:e>
                    </m:nary>
                    <m:r>
                      <a:rPr lang="en-US" sz="1600" i="1"/>
                      <m:t> </m:t>
                    </m:r>
                    <m:r>
                      <a:rPr lang="en-US" sz="1600" i="1"/>
                      <m:t>𝑑𝑡</m:t>
                    </m:r>
                    <m:r>
                      <m:rPr>
                        <m:nor/>
                      </m:rPr>
                      <a:rPr lang="en-US" sz="1600"/>
                      <m:t>                                                         </m:t>
                    </m:r>
                    <m:r>
                      <m:rPr>
                        <m:nor/>
                      </m:rPr>
                      <a:rPr lang="en-US" sz="1600"/>
                      <m:t>(</m:t>
                    </m:r>
                    <m:r>
                      <m:rPr>
                        <m:nor/>
                      </m:rPr>
                      <a:rPr lang="en-US" sz="1600"/>
                      <m:t>8</m:t>
                    </m:r>
                    <m:r>
                      <m:rPr>
                        <m:nor/>
                      </m:rPr>
                      <a:rPr lang="en-US" sz="1600"/>
                      <m:t>)</m:t>
                    </m:r>
                  </m:oMath>
                </a14:m>
                <a:endParaRPr lang="en-US" sz="1600" dirty="0"/>
              </a:p>
              <a:p>
                <a:pPr algn="l"/>
                <a14:m>
                  <m:oMath xmlns:m="http://schemas.openxmlformats.org/officeDocument/2006/math">
                    <m:r>
                      <m:rPr>
                        <m:nor/>
                      </m:rPr>
                      <a:rPr lang="en-US" sz="1600"/>
                      <m:t> </m:t>
                    </m:r>
                  </m:oMath>
                </a14:m>
                <a:endParaRPr lang="en-US" sz="1600" dirty="0"/>
              </a:p>
              <a:p>
                <a:pPr algn="l"/>
                <a14:m>
                  <m:oMath xmlns:m="http://schemas.openxmlformats.org/officeDocument/2006/math">
                    <m:r>
                      <m:rPr>
                        <m:nor/>
                      </m:rPr>
                      <a:rPr lang="en-US" sz="1600"/>
                      <m:t>              = </m:t>
                    </m:r>
                    <m:func>
                      <m:funcPr>
                        <m:ctrlPr>
                          <a:rPr lang="en-US" sz="1600" i="1"/>
                        </m:ctrlPr>
                      </m:funcPr>
                      <m:fName>
                        <m:limLow>
                          <m:limLowPr>
                            <m:ctrlPr>
                              <a:rPr lang="en-US" sz="1600" i="1"/>
                            </m:ctrlPr>
                          </m:limLowPr>
                          <m:e>
                            <m:r>
                              <m:rPr>
                                <m:sty m:val="p"/>
                              </m:rPr>
                              <a:rPr lang="en-US" sz="1600"/>
                              <m:t>lim</m:t>
                            </m:r>
                          </m:e>
                          <m:lim>
                            <m:r>
                              <a:rPr lang="en-US" sz="1600" i="1"/>
                              <m:t>𝑇</m:t>
                            </m:r>
                            <m:r>
                              <a:rPr lang="en-US" sz="1600" i="1"/>
                              <m:t>→∞</m:t>
                            </m:r>
                          </m:lim>
                        </m:limLow>
                      </m:fName>
                      <m:e>
                        <m:r>
                          <a:rPr lang="en-US" sz="1600" i="1"/>
                          <m:t>1</m:t>
                        </m:r>
                        <m:r>
                          <a:rPr lang="en-US" sz="1600" i="1"/>
                          <m:t>/</m:t>
                        </m:r>
                        <m:r>
                          <a:rPr lang="en-US" sz="1600" i="1"/>
                          <m:t>𝑇</m:t>
                        </m:r>
                      </m:e>
                    </m:func>
                    <m:nary>
                      <m:naryPr>
                        <m:limLoc m:val="subSup"/>
                        <m:ctrlPr>
                          <a:rPr lang="en-US" sz="1600" i="1"/>
                        </m:ctrlPr>
                      </m:naryPr>
                      <m:sub>
                        <m:r>
                          <a:rPr lang="en-US" sz="1600" i="1"/>
                          <m:t>−</m:t>
                        </m:r>
                        <m:r>
                          <a:rPr lang="en-US" sz="1600" i="1"/>
                          <m:t>𝑇</m:t>
                        </m:r>
                        <m:r>
                          <a:rPr lang="en-US" sz="1600" i="1"/>
                          <m:t>/</m:t>
                        </m:r>
                        <m:r>
                          <a:rPr lang="en-US" sz="1600" i="1"/>
                          <m:t>2</m:t>
                        </m:r>
                      </m:sub>
                      <m:sup>
                        <m:r>
                          <a:rPr lang="en-US" sz="1600" i="1"/>
                          <m:t>𝑇</m:t>
                        </m:r>
                        <m:r>
                          <a:rPr lang="en-US" sz="1600" i="1"/>
                          <m:t>/</m:t>
                        </m:r>
                        <m:r>
                          <a:rPr lang="en-US" sz="1600" i="1"/>
                          <m:t>2</m:t>
                        </m:r>
                      </m:sup>
                      <m:e>
                        <m:sSup>
                          <m:sSupPr>
                            <m:ctrlPr>
                              <a:rPr lang="en-US" sz="1600" i="1"/>
                            </m:ctrlPr>
                          </m:sSupPr>
                          <m:e>
                            <m:r>
                              <a:rPr lang="en-US" sz="1600" i="1"/>
                              <m:t>[</m:t>
                            </m:r>
                            <m:nary>
                              <m:naryPr>
                                <m:chr m:val="∑"/>
                                <m:limLoc m:val="undOvr"/>
                                <m:supHide m:val="on"/>
                                <m:ctrlPr>
                                  <a:rPr lang="en-US" sz="1600" i="1"/>
                                </m:ctrlPr>
                              </m:naryPr>
                              <m:sub>
                                <m:r>
                                  <a:rPr lang="en-US" sz="1600" i="1"/>
                                  <m:t>𝑘</m:t>
                                </m:r>
                              </m:sub>
                              <m:sup/>
                              <m:e>
                                <m:r>
                                  <a:rPr lang="en-US" sz="1600" i="1"/>
                                  <m:t>𝑞</m:t>
                                </m:r>
                                <m:d>
                                  <m:dPr>
                                    <m:ctrlPr>
                                      <a:rPr lang="en-US" sz="1600" i="1"/>
                                    </m:ctrlPr>
                                  </m:dPr>
                                  <m:e>
                                    <m:sSub>
                                      <m:sSubPr>
                                        <m:ctrlPr>
                                          <a:rPr lang="en-US" sz="1600" i="1"/>
                                        </m:ctrlPr>
                                      </m:sSubPr>
                                      <m:e>
                                        <m:r>
                                          <a:rPr lang="en-US" sz="1600" i="1"/>
                                          <m:t> </m:t>
                                        </m:r>
                                        <m:r>
                                          <a:rPr lang="en-US" sz="1600" i="1"/>
                                          <m:t>𝑘𝑇</m:t>
                                        </m:r>
                                      </m:e>
                                      <m:sub>
                                        <m:r>
                                          <a:rPr lang="en-US" sz="1600" i="1"/>
                                          <m:t>𝑠</m:t>
                                        </m:r>
                                      </m:sub>
                                    </m:sSub>
                                  </m:e>
                                </m:d>
                              </m:e>
                            </m:nary>
                            <m:r>
                              <a:rPr lang="en-US" sz="1600" i="1"/>
                              <m:t>𝑠𝑖𝑛𝑐</m:t>
                            </m:r>
                            <m:r>
                              <a:rPr lang="en-US" sz="1600" i="1"/>
                              <m:t>(</m:t>
                            </m:r>
                            <m:r>
                              <a:rPr lang="en-US" sz="1600" i="1"/>
                              <m:t>2</m:t>
                            </m:r>
                            <m:r>
                              <a:rPr lang="en-US" sz="1600" i="1"/>
                              <m:t>𝜋</m:t>
                            </m:r>
                            <m:r>
                              <a:rPr lang="en-US" sz="1600" i="1"/>
                              <m:t>𝐵𝑡</m:t>
                            </m:r>
                            <m:r>
                              <a:rPr lang="en-US" sz="1600" i="1"/>
                              <m:t>−</m:t>
                            </m:r>
                            <m:r>
                              <a:rPr lang="en-US" sz="1600" i="1"/>
                              <m:t>𝑘</m:t>
                            </m:r>
                            <m:r>
                              <a:rPr lang="en-US" sz="1600" i="1"/>
                              <m:t>𝜋</m:t>
                            </m:r>
                            <m:r>
                              <a:rPr lang="en-US" sz="1600" i="1"/>
                              <m:t>)]</m:t>
                            </m:r>
                          </m:e>
                          <m:sup>
                            <m:r>
                              <a:rPr lang="en-US" sz="1600" i="1"/>
                              <m:t>2</m:t>
                            </m:r>
                          </m:sup>
                        </m:sSup>
                      </m:e>
                    </m:nary>
                    <m:r>
                      <a:rPr lang="en-US" sz="1600" i="1"/>
                      <m:t> </m:t>
                    </m:r>
                    <m:r>
                      <a:rPr lang="en-US" sz="1600" i="1"/>
                      <m:t>𝑑𝑡</m:t>
                    </m:r>
                    <m:r>
                      <m:rPr>
                        <m:nor/>
                      </m:rPr>
                      <a:rPr lang="en-US" sz="1600"/>
                      <m:t>               </m:t>
                    </m:r>
                    <m:r>
                      <m:rPr>
                        <m:nor/>
                      </m:rPr>
                      <a:rPr lang="en-US" sz="1600"/>
                      <m:t>(</m:t>
                    </m:r>
                    <m:r>
                      <m:rPr>
                        <m:nor/>
                      </m:rPr>
                      <a:rPr lang="en-US" sz="1600"/>
                      <m:t>9</m:t>
                    </m:r>
                    <m:r>
                      <m:rPr>
                        <m:nor/>
                      </m:rPr>
                      <a:rPr lang="en-US" sz="1600"/>
                      <m:t>)</m:t>
                    </m:r>
                  </m:oMath>
                </a14:m>
                <a:endParaRPr lang="en-US" sz="1600" dirty="0"/>
              </a:p>
              <a:p>
                <a:pPr algn="l"/>
                <a14:m>
                  <m:oMath xmlns:m="http://schemas.openxmlformats.org/officeDocument/2006/math">
                    <m:r>
                      <m:rPr>
                        <m:nor/>
                      </m:rPr>
                      <a:rPr lang="en-US" sz="1600"/>
                      <m:t> </m:t>
                    </m:r>
                  </m:oMath>
                </a14:m>
                <a:endParaRPr lang="en-US" sz="16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7243"/>
                </a:stretch>
              </a:blipFill>
            </p:spPr>
            <p:txBody>
              <a:bodyPr/>
              <a:lstStyle/>
              <a:p>
                <a:r>
                  <a:rPr lang="ar-IQ">
                    <a:noFill/>
                  </a:rPr>
                  <a:t> </a:t>
                </a:r>
              </a:p>
            </p:txBody>
          </p:sp>
        </mc:Fallback>
      </mc:AlternateContent>
    </p:spTree>
    <p:extLst>
      <p:ext uri="{BB962C8B-B14F-4D97-AF65-F5344CB8AC3E}">
        <p14:creationId xmlns:p14="http://schemas.microsoft.com/office/powerpoint/2010/main" val="198702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lgn="l"/>
                <a:r>
                  <a:rPr lang="en-US" b="1" i="1" dirty="0"/>
                  <a:t>Note: </a:t>
                </a:r>
                <a14:m>
                  <m:oMath xmlns:m="http://schemas.openxmlformats.org/officeDocument/2006/math">
                    <m:nary>
                      <m:naryPr>
                        <m:limLoc m:val="subSup"/>
                        <m:ctrlPr>
                          <a:rPr lang="en-US" b="1" i="1"/>
                        </m:ctrlPr>
                      </m:naryPr>
                      <m:sub>
                        <m:r>
                          <a:rPr lang="en-US" b="1" i="1"/>
                          <m:t>−∞</m:t>
                        </m:r>
                      </m:sub>
                      <m:sup>
                        <m:r>
                          <a:rPr lang="en-US" b="1" i="1"/>
                          <m:t>∞</m:t>
                        </m:r>
                      </m:sup>
                      <m:e>
                        <m:r>
                          <a:rPr lang="en-US" b="1" i="1"/>
                          <m:t>𝒔𝒊𝒏𝒄</m:t>
                        </m:r>
                        <m:d>
                          <m:dPr>
                            <m:ctrlPr>
                              <a:rPr lang="en-US" b="1" i="1"/>
                            </m:ctrlPr>
                          </m:dPr>
                          <m:e>
                            <m:r>
                              <a:rPr lang="en-US" b="1" i="1"/>
                              <m:t>𝟐</m:t>
                            </m:r>
                            <m:r>
                              <a:rPr lang="en-US" b="1" i="1"/>
                              <m:t>𝝅</m:t>
                            </m:r>
                            <m:r>
                              <a:rPr lang="en-US" b="1" i="1"/>
                              <m:t>𝑩𝒕</m:t>
                            </m:r>
                            <m:r>
                              <a:rPr lang="en-US" b="1" i="1"/>
                              <m:t>−</m:t>
                            </m:r>
                            <m:r>
                              <a:rPr lang="en-US" b="1" i="1"/>
                              <m:t>𝒎</m:t>
                            </m:r>
                            <m:r>
                              <a:rPr lang="en-US" b="1" i="1"/>
                              <m:t>𝝅</m:t>
                            </m:r>
                          </m:e>
                        </m:d>
                        <m:r>
                          <a:rPr lang="en-US" b="1" i="1"/>
                          <m:t>𝒔𝒊𝒏𝒄</m:t>
                        </m:r>
                        <m:d>
                          <m:dPr>
                            <m:ctrlPr>
                              <a:rPr lang="en-US" b="1" i="1"/>
                            </m:ctrlPr>
                          </m:dPr>
                          <m:e>
                            <m:r>
                              <a:rPr lang="en-US" b="1" i="1"/>
                              <m:t>𝟐</m:t>
                            </m:r>
                            <m:r>
                              <a:rPr lang="en-US" b="1" i="1"/>
                              <m:t>𝝅</m:t>
                            </m:r>
                            <m:r>
                              <a:rPr lang="en-US" b="1" i="1"/>
                              <m:t>𝑩𝒕</m:t>
                            </m:r>
                            <m:r>
                              <a:rPr lang="en-US" b="1" i="1"/>
                              <m:t>−</m:t>
                            </m:r>
                            <m:r>
                              <a:rPr lang="en-US" b="1" i="1"/>
                              <m:t>𝒏</m:t>
                            </m:r>
                            <m:r>
                              <a:rPr lang="en-US" b="1" i="1"/>
                              <m:t>𝝅</m:t>
                            </m:r>
                          </m:e>
                        </m:d>
                        <m:r>
                          <a:rPr lang="en-US" b="1" i="1"/>
                          <m:t>𝒅𝒕</m:t>
                        </m:r>
                        <m:r>
                          <a:rPr lang="en-US" b="1" i="1"/>
                          <m:t>=</m:t>
                        </m:r>
                      </m:e>
                    </m:nary>
                  </m:oMath>
                </a14:m>
                <a:r>
                  <a:rPr lang="en-US" b="1" i="1" dirty="0"/>
                  <a:t> </a:t>
                </a:r>
                <a14:m>
                  <m:oMath xmlns:m="http://schemas.openxmlformats.org/officeDocument/2006/math">
                    <m:d>
                      <m:dPr>
                        <m:begChr m:val="{"/>
                        <m:endChr m:val=""/>
                        <m:ctrlPr>
                          <a:rPr lang="en-US" b="1" i="1"/>
                        </m:ctrlPr>
                      </m:dPr>
                      <m:e>
                        <m:eqArr>
                          <m:eqArrPr>
                            <m:ctrlPr>
                              <a:rPr lang="en-US" b="1" i="1"/>
                            </m:ctrlPr>
                          </m:eqArrPr>
                          <m:e>
                            <m:r>
                              <a:rPr lang="en-US" b="1" i="1"/>
                              <m:t>𝟎</m:t>
                            </m:r>
                            <m:r>
                              <a:rPr lang="en-US" b="1" i="1"/>
                              <m:t> </m:t>
                            </m:r>
                            <m:r>
                              <a:rPr lang="en-US" b="1" i="1"/>
                              <m:t>𝒇𝒐𝒓</m:t>
                            </m:r>
                            <m:r>
                              <a:rPr lang="en-US" b="1" i="1"/>
                              <m:t> </m:t>
                            </m:r>
                            <m:r>
                              <a:rPr lang="en-US" b="1" i="1"/>
                              <m:t>𝒎</m:t>
                            </m:r>
                            <m:r>
                              <a:rPr lang="en-US" b="1" i="1"/>
                              <m:t>≠</m:t>
                            </m:r>
                            <m:r>
                              <a:rPr lang="en-US" b="1" i="1"/>
                              <m:t>𝒏</m:t>
                            </m:r>
                          </m:e>
                          <m:e>
                            <m:f>
                              <m:fPr>
                                <m:ctrlPr>
                                  <a:rPr lang="en-US" b="1" i="1"/>
                                </m:ctrlPr>
                              </m:fPr>
                              <m:num>
                                <m:r>
                                  <a:rPr lang="en-US" b="1" i="1"/>
                                  <m:t>𝟏</m:t>
                                </m:r>
                              </m:num>
                              <m:den>
                                <m:r>
                                  <a:rPr lang="en-US" b="1" i="1"/>
                                  <m:t>𝟐</m:t>
                                </m:r>
                                <m:r>
                                  <a:rPr lang="en-US" b="1" i="1"/>
                                  <m:t>𝑩</m:t>
                                </m:r>
                              </m:den>
                            </m:f>
                            <m:r>
                              <a:rPr lang="en-US" b="1" i="1"/>
                              <m:t>𝒇𝒐𝒓</m:t>
                            </m:r>
                            <m:r>
                              <a:rPr lang="en-US" b="1" i="1"/>
                              <m:t> </m:t>
                            </m:r>
                            <m:r>
                              <a:rPr lang="en-US" b="1" i="1"/>
                              <m:t>𝒎</m:t>
                            </m:r>
                            <m:r>
                              <a:rPr lang="en-US" b="1" i="1"/>
                              <m:t>=</m:t>
                            </m:r>
                            <m:r>
                              <a:rPr lang="en-US" b="1" i="1"/>
                              <m:t>𝒏</m:t>
                            </m:r>
                          </m:e>
                        </m:eqArr>
                      </m:e>
                    </m:d>
                  </m:oMath>
                </a14:m>
                <a:endParaRPr lang="en-US" dirty="0"/>
              </a:p>
              <a:p>
                <a:pPr algn="l"/>
                <a:r>
                  <a:rPr lang="en-US" dirty="0"/>
                  <a:t>Since (m = n) in our case, then, </a:t>
                </a:r>
              </a:p>
              <a:p>
                <a:pPr algn="l"/>
                <a:r>
                  <a:rPr lang="en-US" dirty="0"/>
                  <a:t> </a:t>
                </a:r>
              </a:p>
              <a:p>
                <a:pPr algn="l"/>
                <a:r>
                  <a:rPr lang="en-US" dirty="0"/>
                  <a:t>                    </a:t>
                </a:r>
                <a14:m>
                  <m:oMath xmlns:m="http://schemas.openxmlformats.org/officeDocument/2006/math">
                    <m:sSup>
                      <m:sSupPr>
                        <m:ctrlPr>
                          <a:rPr lang="en-US" i="1"/>
                        </m:ctrlPr>
                      </m:sSupPr>
                      <m:e>
                        <m:r>
                          <a:rPr lang="en-US" i="1"/>
                          <m:t>𝑞</m:t>
                        </m:r>
                      </m:e>
                      <m:sup>
                        <m:r>
                          <a:rPr lang="en-US" i="1"/>
                          <m:t>2</m:t>
                        </m:r>
                      </m:sup>
                    </m:sSup>
                    <m:d>
                      <m:dPr>
                        <m:ctrlPr>
                          <a:rPr lang="en-US" i="1"/>
                        </m:ctrlPr>
                      </m:dPr>
                      <m:e>
                        <m:r>
                          <m:rPr>
                            <m:sty m:val="p"/>
                          </m:rPr>
                          <a:rPr lang="en-US"/>
                          <m:t>t</m:t>
                        </m:r>
                      </m:e>
                    </m:d>
                    <m:r>
                      <a:rPr lang="en-US"/>
                      <m:t>=</m:t>
                    </m:r>
                    <m:func>
                      <m:funcPr>
                        <m:ctrlPr>
                          <a:rPr lang="en-US" i="1"/>
                        </m:ctrlPr>
                      </m:funcPr>
                      <m:fName>
                        <m:limLow>
                          <m:limLowPr>
                            <m:ctrlPr>
                              <a:rPr lang="en-US" i="1"/>
                            </m:ctrlPr>
                          </m:limLowPr>
                          <m:e>
                            <m:r>
                              <m:rPr>
                                <m:sty m:val="p"/>
                              </m:rPr>
                              <a:rPr lang="en-US"/>
                              <m:t>lim</m:t>
                            </m:r>
                          </m:e>
                          <m:lim>
                            <m:r>
                              <a:rPr lang="en-US" i="1"/>
                              <m:t>𝑇</m:t>
                            </m:r>
                            <m:r>
                              <a:rPr lang="en-US" i="1"/>
                              <m:t>→∞</m:t>
                            </m:r>
                          </m:lim>
                        </m:limLow>
                      </m:fName>
                      <m:e>
                        <m:f>
                          <m:fPr>
                            <m:ctrlPr>
                              <a:rPr lang="en-US" i="1"/>
                            </m:ctrlPr>
                          </m:fPr>
                          <m:num>
                            <m:r>
                              <a:rPr lang="en-US" i="1"/>
                              <m:t>1</m:t>
                            </m:r>
                          </m:num>
                          <m:den>
                            <m:r>
                              <a:rPr lang="en-US" i="1"/>
                              <m:t>2</m:t>
                            </m:r>
                            <m:r>
                              <a:rPr lang="en-US" i="1"/>
                              <m:t>𝐵</m:t>
                            </m:r>
                          </m:den>
                        </m:f>
                        <m:nary>
                          <m:naryPr>
                            <m:chr m:val="∑"/>
                            <m:limLoc m:val="undOvr"/>
                            <m:supHide m:val="on"/>
                            <m:ctrlPr>
                              <a:rPr lang="en-US" i="1"/>
                            </m:ctrlPr>
                          </m:naryPr>
                          <m:sub>
                            <m:r>
                              <a:rPr lang="en-US" i="1"/>
                              <m:t>𝑘</m:t>
                            </m:r>
                          </m:sub>
                          <m:sup/>
                          <m:e>
                            <m:sSup>
                              <m:sSupPr>
                                <m:ctrlPr>
                                  <a:rPr lang="en-US" i="1"/>
                                </m:ctrlPr>
                              </m:sSupPr>
                              <m:e>
                                <m:r>
                                  <a:rPr lang="en-US" i="1"/>
                                  <m:t>𝑞</m:t>
                                </m:r>
                              </m:e>
                              <m:sup>
                                <m:r>
                                  <a:rPr lang="en-US" i="1"/>
                                  <m:t>2</m:t>
                                </m:r>
                              </m:sup>
                            </m:sSup>
                            <m:r>
                              <a:rPr lang="en-US"/>
                              <m:t>(</m:t>
                            </m:r>
                            <m:sSub>
                              <m:sSubPr>
                                <m:ctrlPr>
                                  <a:rPr lang="en-US" i="1"/>
                                </m:ctrlPr>
                              </m:sSubPr>
                              <m:e>
                                <m:r>
                                  <a:rPr lang="en-US" i="1"/>
                                  <m:t> </m:t>
                                </m:r>
                                <m:r>
                                  <a:rPr lang="en-US" i="1"/>
                                  <m:t>𝑘𝑇</m:t>
                                </m:r>
                              </m:e>
                              <m:sub>
                                <m:r>
                                  <a:rPr lang="en-US" i="1"/>
                                  <m:t>𝑠</m:t>
                                </m:r>
                              </m:sub>
                            </m:sSub>
                            <m:r>
                              <a:rPr lang="en-US"/>
                              <m:t>)</m:t>
                            </m:r>
                          </m:e>
                        </m:nary>
                      </m:e>
                    </m:func>
                  </m:oMath>
                </a14:m>
                <a:r>
                  <a:rPr lang="en-US" dirty="0" smtClean="0"/>
                  <a:t>                           </a:t>
                </a:r>
                <a:r>
                  <a:rPr lang="en-US" dirty="0"/>
                  <a:t>(10)                           </a:t>
                </a:r>
              </a:p>
              <a:p>
                <a:pPr algn="l"/>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0" t="-12961"/>
                </a:stretch>
              </a:blipFill>
            </p:spPr>
            <p:txBody>
              <a:bodyPr/>
              <a:lstStyle/>
              <a:p>
                <a:r>
                  <a:rPr lang="ar-IQ">
                    <a:noFill/>
                  </a:rPr>
                  <a:t> </a:t>
                </a:r>
              </a:p>
            </p:txBody>
          </p:sp>
        </mc:Fallback>
      </mc:AlternateContent>
    </p:spTree>
    <p:extLst>
      <p:ext uri="{BB962C8B-B14F-4D97-AF65-F5344CB8AC3E}">
        <p14:creationId xmlns:p14="http://schemas.microsoft.com/office/powerpoint/2010/main" val="1401118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457200"/>
                <a:ext cx="7620000" cy="5943600"/>
              </a:xfrm>
            </p:spPr>
            <p:txBody>
              <a:bodyPr>
                <a:normAutofit fontScale="70000" lnSpcReduction="20000"/>
              </a:bodyPr>
              <a:lstStyle/>
              <a:p>
                <a:pPr algn="l"/>
                <a:r>
                  <a:rPr lang="en-US" dirty="0"/>
                  <a:t>Since 2B represents the sampling rate and T represents the total interval, the right side of equation (10) represents the average of the square of the quantization error.  </a:t>
                </a:r>
              </a:p>
              <a:p>
                <a:pPr algn="l"/>
                <a:r>
                  <a:rPr lang="en-US" dirty="0"/>
                  <a:t> </a:t>
                </a:r>
              </a:p>
              <a:p>
                <a:pPr algn="l"/>
                <a:r>
                  <a:rPr lang="en-US" dirty="0"/>
                  <a:t>The quantization step size is </a:t>
                </a:r>
              </a:p>
              <a:p>
                <a:pPr algn="l"/>
                <a:r>
                  <a:rPr lang="en-US" dirty="0"/>
                  <a:t> </a:t>
                </a:r>
              </a:p>
              <a:p>
                <a:pPr algn="l"/>
                <a:r>
                  <a:rPr lang="en-US" dirty="0"/>
                  <a:t>  </a:t>
                </a:r>
                <a14:m>
                  <m:oMath xmlns:m="http://schemas.openxmlformats.org/officeDocument/2006/math">
                    <m:r>
                      <a:rPr lang="en-US" i="1"/>
                      <m:t>∆</m:t>
                    </m:r>
                    <m:r>
                      <a:rPr lang="en-US" i="1"/>
                      <m:t>𝑣</m:t>
                    </m:r>
                    <m:r>
                      <a:rPr lang="en-US" i="1"/>
                      <m:t>=</m:t>
                    </m:r>
                  </m:oMath>
                </a14:m>
                <a:r>
                  <a:rPr lang="en-US" dirty="0"/>
                  <a:t> </a:t>
                </a:r>
                <a14:m>
                  <m:oMath xmlns:m="http://schemas.openxmlformats.org/officeDocument/2006/math">
                    <m:f>
                      <m:fPr>
                        <m:ctrlPr>
                          <a:rPr lang="en-US" i="1"/>
                        </m:ctrlPr>
                      </m:fPr>
                      <m:num>
                        <m:r>
                          <a:rPr lang="en-US" i="1"/>
                          <m:t>2</m:t>
                        </m:r>
                        <m:r>
                          <a:rPr lang="en-US" i="1"/>
                          <m:t> </m:t>
                        </m:r>
                        <m:sSub>
                          <m:sSubPr>
                            <m:ctrlPr>
                              <a:rPr lang="en-US" i="1"/>
                            </m:ctrlPr>
                          </m:sSubPr>
                          <m:e>
                            <m:r>
                              <a:rPr lang="en-US" i="1"/>
                              <m:t> </m:t>
                            </m:r>
                            <m:r>
                              <a:rPr lang="en-US" i="1"/>
                              <m:t>𝑚</m:t>
                            </m:r>
                          </m:e>
                          <m:sub>
                            <m:r>
                              <a:rPr lang="en-US" i="1"/>
                              <m:t>𝑝</m:t>
                            </m:r>
                          </m:sub>
                        </m:sSub>
                      </m:num>
                      <m:den>
                        <m:r>
                          <a:rPr lang="en-US" i="1"/>
                          <m:t>𝐿</m:t>
                        </m:r>
                      </m:den>
                    </m:f>
                  </m:oMath>
                </a14:m>
                <a:r>
                  <a:rPr lang="en-US" dirty="0"/>
                  <a:t>  then, the mean square quantization error is given by</a:t>
                </a:r>
              </a:p>
              <a:p>
                <a:pPr algn="l"/>
                <a14:m>
                  <m:oMath xmlns:m="http://schemas.openxmlformats.org/officeDocument/2006/math">
                    <m:r>
                      <a:rPr lang="en-US" i="1"/>
                      <m:t> </m:t>
                    </m:r>
                  </m:oMath>
                </a14:m>
                <a:endParaRPr lang="en-US" dirty="0"/>
              </a:p>
              <a:p>
                <a:pPr algn="l"/>
                <a:r>
                  <a:rPr lang="en-US" dirty="0"/>
                  <a:t>        </a:t>
                </a:r>
              </a:p>
              <a:p>
                <a:pPr algn="l"/>
                <a:r>
                  <a:rPr lang="en-US" dirty="0"/>
                  <a:t>         </a:t>
                </a:r>
                <a14:m>
                  <m:oMath xmlns:m="http://schemas.openxmlformats.org/officeDocument/2006/math">
                    <m:sSup>
                      <m:sSupPr>
                        <m:ctrlPr>
                          <a:rPr lang="en-US" i="1"/>
                        </m:ctrlPr>
                      </m:sSupPr>
                      <m:e>
                        <m:r>
                          <a:rPr lang="en-US" i="1"/>
                          <m:t>𝑞</m:t>
                        </m:r>
                      </m:e>
                      <m:sup>
                        <m:r>
                          <a:rPr lang="en-US" i="1"/>
                          <m:t>2</m:t>
                        </m:r>
                      </m:sup>
                    </m:sSup>
                  </m:oMath>
                </a14:m>
                <a:r>
                  <a:rPr lang="en-US" dirty="0"/>
                  <a:t>= 1/</a:t>
                </a:r>
                <a14:m>
                  <m:oMath xmlns:m="http://schemas.openxmlformats.org/officeDocument/2006/math">
                    <m:r>
                      <a:rPr lang="en-US" i="1"/>
                      <m:t>∆</m:t>
                    </m:r>
                    <m:r>
                      <a:rPr lang="en-US" i="1"/>
                      <m:t>𝑣</m:t>
                    </m:r>
                  </m:oMath>
                </a14:m>
                <a:r>
                  <a:rPr lang="en-US" dirty="0"/>
                  <a:t> </a:t>
                </a:r>
                <a14:m>
                  <m:oMath xmlns:m="http://schemas.openxmlformats.org/officeDocument/2006/math">
                    <m:nary>
                      <m:naryPr>
                        <m:limLoc m:val="subSup"/>
                        <m:ctrlPr>
                          <a:rPr lang="en-US" i="1"/>
                        </m:ctrlPr>
                      </m:naryPr>
                      <m:sub>
                        <m:r>
                          <a:rPr lang="en-US" i="1"/>
                          <m:t>−∆</m:t>
                        </m:r>
                        <m:r>
                          <a:rPr lang="en-US" i="1"/>
                          <m:t>𝑣</m:t>
                        </m:r>
                        <m:r>
                          <a:rPr lang="en-US" i="1"/>
                          <m:t>/</m:t>
                        </m:r>
                        <m:r>
                          <a:rPr lang="en-US" i="1"/>
                          <m:t>2</m:t>
                        </m:r>
                      </m:sub>
                      <m:sup>
                        <m:r>
                          <a:rPr lang="en-US" i="1"/>
                          <m:t>∆</m:t>
                        </m:r>
                        <m:r>
                          <a:rPr lang="en-US" i="1"/>
                          <m:t>𝑣</m:t>
                        </m:r>
                        <m:r>
                          <a:rPr lang="en-US" i="1"/>
                          <m:t>/</m:t>
                        </m:r>
                        <m:r>
                          <a:rPr lang="en-US" i="1"/>
                          <m:t>2</m:t>
                        </m:r>
                      </m:sup>
                      <m:e>
                        <m:sSup>
                          <m:sSupPr>
                            <m:ctrlPr>
                              <a:rPr lang="en-US" i="1"/>
                            </m:ctrlPr>
                          </m:sSupPr>
                          <m:e>
                            <m:r>
                              <a:rPr lang="en-US" i="1"/>
                              <m:t>𝑞</m:t>
                            </m:r>
                          </m:e>
                          <m:sup>
                            <m:r>
                              <a:rPr lang="en-US" i="1"/>
                              <m:t>2</m:t>
                            </m:r>
                          </m:sup>
                        </m:sSup>
                      </m:e>
                    </m:nary>
                    <m:r>
                      <a:rPr lang="en-US" i="1"/>
                      <m:t> </m:t>
                    </m:r>
                    <m:r>
                      <a:rPr lang="en-US" i="1"/>
                      <m:t>𝑑𝑞</m:t>
                    </m:r>
                  </m:oMath>
                </a14:m>
                <a:r>
                  <a:rPr lang="en-US" dirty="0"/>
                  <a:t> = </a:t>
                </a:r>
                <a14:m>
                  <m:oMath xmlns:m="http://schemas.openxmlformats.org/officeDocument/2006/math">
                    <m:sSup>
                      <m:sSupPr>
                        <m:ctrlPr>
                          <a:rPr lang="en-US" i="1"/>
                        </m:ctrlPr>
                      </m:sSupPr>
                      <m:e>
                        <m:r>
                          <a:rPr lang="en-US" i="1"/>
                          <m:t>∆</m:t>
                        </m:r>
                        <m:r>
                          <a:rPr lang="en-US" i="1"/>
                          <m:t>𝑣</m:t>
                        </m:r>
                      </m:e>
                      <m:sup>
                        <m:r>
                          <a:rPr lang="en-US" i="1"/>
                          <m:t>2</m:t>
                        </m:r>
                      </m:sup>
                    </m:sSup>
                  </m:oMath>
                </a14:m>
                <a:r>
                  <a:rPr lang="en-US" dirty="0"/>
                  <a:t>/12 = </a:t>
                </a:r>
                <a14:m>
                  <m:oMath xmlns:m="http://schemas.openxmlformats.org/officeDocument/2006/math">
                    <m:sSup>
                      <m:sSupPr>
                        <m:ctrlPr>
                          <a:rPr lang="en-US" i="1"/>
                        </m:ctrlPr>
                      </m:sSupPr>
                      <m:e>
                        <m:sSub>
                          <m:sSubPr>
                            <m:ctrlPr>
                              <a:rPr lang="en-US" i="1"/>
                            </m:ctrlPr>
                          </m:sSubPr>
                          <m:e>
                            <m:r>
                              <a:rPr lang="en-US" i="1"/>
                              <m:t> </m:t>
                            </m:r>
                            <m:r>
                              <a:rPr lang="en-US" i="1"/>
                              <m:t>𝑚</m:t>
                            </m:r>
                          </m:e>
                          <m:sub>
                            <m:r>
                              <a:rPr lang="en-US" i="1"/>
                              <m:t>𝑝</m:t>
                            </m:r>
                          </m:sub>
                        </m:sSub>
                      </m:e>
                      <m:sup>
                        <m:r>
                          <a:rPr lang="en-US" i="1"/>
                          <m:t>2</m:t>
                        </m:r>
                      </m:sup>
                    </m:sSup>
                    <m:r>
                      <a:rPr lang="en-US"/>
                      <m:t>/</m:t>
                    </m:r>
                    <m:r>
                      <a:rPr lang="en-US"/>
                      <m:t>3</m:t>
                    </m:r>
                    <m:sSup>
                      <m:sSupPr>
                        <m:ctrlPr>
                          <a:rPr lang="en-US" i="1"/>
                        </m:ctrlPr>
                      </m:sSupPr>
                      <m:e>
                        <m:r>
                          <a:rPr lang="en-US" i="1"/>
                          <m:t>𝐿</m:t>
                        </m:r>
                      </m:e>
                      <m:sup>
                        <m:r>
                          <a:rPr lang="en-US" i="1"/>
                          <m:t>2</m:t>
                        </m:r>
                      </m:sup>
                    </m:sSup>
                  </m:oMath>
                </a14:m>
                <a:r>
                  <a:rPr lang="en-US" dirty="0"/>
                  <a:t>                                 (11)</a:t>
                </a:r>
              </a:p>
              <a:p>
                <a:pPr algn="l"/>
                <a:r>
                  <a:rPr lang="en-US" dirty="0"/>
                  <a:t> </a:t>
                </a:r>
              </a:p>
              <a:p>
                <a:pPr algn="l"/>
                <a:r>
                  <a:rPr lang="en-US" dirty="0"/>
                  <a:t>Finally, the reconstructed signal at the receiver side will be </a:t>
                </a:r>
              </a:p>
              <a:p>
                <a:pPr algn="l"/>
                <a:r>
                  <a:rPr lang="en-US" dirty="0"/>
                  <a:t> </a:t>
                </a:r>
              </a:p>
              <a:p>
                <a:pPr algn="l"/>
                <a:r>
                  <a:rPr lang="en-US" dirty="0"/>
                  <a:t>           </a:t>
                </a:r>
                <a14:m>
                  <m:oMath xmlns:m="http://schemas.openxmlformats.org/officeDocument/2006/math">
                    <m:r>
                      <a:rPr lang="en-US" i="1"/>
                      <m:t>𝑚</m:t>
                    </m:r>
                    <m:r>
                      <a:rPr lang="en-US" i="1"/>
                      <m:t>⌃</m:t>
                    </m:r>
                    <m:d>
                      <m:dPr>
                        <m:ctrlPr>
                          <a:rPr lang="en-US" i="1"/>
                        </m:ctrlPr>
                      </m:dPr>
                      <m:e>
                        <m:r>
                          <m:rPr>
                            <m:sty m:val="p"/>
                          </m:rPr>
                          <a:rPr lang="en-US"/>
                          <m:t>t</m:t>
                        </m:r>
                      </m:e>
                    </m:d>
                    <m:r>
                      <a:rPr lang="en-US" i="1"/>
                      <m:t>= </m:t>
                    </m:r>
                    <m:r>
                      <a:rPr lang="en-US" i="1"/>
                      <m:t>𝑚</m:t>
                    </m:r>
                    <m:d>
                      <m:dPr>
                        <m:ctrlPr>
                          <a:rPr lang="en-US" i="1"/>
                        </m:ctrlPr>
                      </m:dPr>
                      <m:e>
                        <m:r>
                          <m:rPr>
                            <m:sty m:val="p"/>
                          </m:rPr>
                          <a:rPr lang="en-US"/>
                          <m:t>t</m:t>
                        </m:r>
                      </m:e>
                    </m:d>
                  </m:oMath>
                </a14:m>
                <a:r>
                  <a:rPr lang="en-US" dirty="0"/>
                  <a:t> + </a:t>
                </a:r>
                <a14:m>
                  <m:oMath xmlns:m="http://schemas.openxmlformats.org/officeDocument/2006/math">
                    <m:r>
                      <a:rPr lang="en-US" i="1"/>
                      <m:t>𝑞</m:t>
                    </m:r>
                    <m:r>
                      <a:rPr lang="en-US" i="1"/>
                      <m:t>(</m:t>
                    </m:r>
                    <m:r>
                      <a:rPr lang="en-US" i="1"/>
                      <m:t>𝑡</m:t>
                    </m:r>
                    <m:r>
                      <a:rPr lang="en-US" i="1"/>
                      <m:t>)</m:t>
                    </m:r>
                  </m:oMath>
                </a14:m>
                <a:r>
                  <a:rPr lang="en-US" dirty="0"/>
                  <a:t>                                                                    (12)</a:t>
                </a:r>
              </a:p>
              <a:p>
                <a:pPr algn="l"/>
                <a:r>
                  <a:rPr lang="en-US" dirty="0"/>
                  <a:t> </a:t>
                </a:r>
              </a:p>
              <a:p>
                <a:pPr algn="l"/>
                <a:r>
                  <a:rPr lang="en-US" dirty="0"/>
                  <a:t>For the purpose of S/N calculations, we can use the following equations:</a:t>
                </a:r>
              </a:p>
              <a:p>
                <a:pPr algn="l"/>
                <a:r>
                  <a:rPr lang="en-US" dirty="0"/>
                  <a:t> </a:t>
                </a:r>
              </a:p>
              <a:p>
                <a:pPr algn="l"/>
                <a:r>
                  <a:rPr lang="en-US" dirty="0"/>
                  <a:t>    </a:t>
                </a:r>
                <a14:m>
                  <m:oMath xmlns:m="http://schemas.openxmlformats.org/officeDocument/2006/math">
                    <m:sSub>
                      <m:sSubPr>
                        <m:ctrlPr>
                          <a:rPr lang="en-US" i="1"/>
                        </m:ctrlPr>
                      </m:sSubPr>
                      <m:e>
                        <m:r>
                          <a:rPr lang="en-US" i="1"/>
                          <m:t> </m:t>
                        </m:r>
                        <m:r>
                          <a:rPr lang="en-US" i="1"/>
                          <m:t>𝑆</m:t>
                        </m:r>
                      </m:e>
                      <m:sub>
                        <m:r>
                          <a:rPr lang="en-US" i="1"/>
                          <m:t>0</m:t>
                        </m:r>
                      </m:sub>
                    </m:sSub>
                    <m:r>
                      <a:rPr lang="en-US"/>
                      <m:t>= </m:t>
                    </m:r>
                    <m:sSup>
                      <m:sSupPr>
                        <m:ctrlPr>
                          <a:rPr lang="en-US" i="1"/>
                        </m:ctrlPr>
                      </m:sSupPr>
                      <m:e>
                        <m:r>
                          <m:rPr>
                            <m:sty m:val="p"/>
                          </m:rPr>
                          <a:rPr lang="en-US"/>
                          <m:t>m</m:t>
                        </m:r>
                      </m:e>
                      <m:sup>
                        <m:r>
                          <a:rPr lang="en-US" i="1"/>
                          <m:t>2</m:t>
                        </m:r>
                      </m:sup>
                    </m:sSup>
                    <m:d>
                      <m:dPr>
                        <m:ctrlPr>
                          <a:rPr lang="en-US" i="1"/>
                        </m:ctrlPr>
                      </m:dPr>
                      <m:e>
                        <m:r>
                          <m:rPr>
                            <m:sty m:val="p"/>
                          </m:rPr>
                          <a:rPr lang="en-US"/>
                          <m:t>t</m:t>
                        </m:r>
                      </m:e>
                    </m:d>
                  </m:oMath>
                </a14:m>
                <a:r>
                  <a:rPr lang="en-US" dirty="0"/>
                  <a:t> which is the power of the message signal</a:t>
                </a:r>
              </a:p>
              <a:p>
                <a:pPr algn="l"/>
                <a:r>
                  <a:rPr lang="en-US" dirty="0"/>
                  <a:t> </a:t>
                </a:r>
              </a:p>
              <a:p>
                <a:pPr algn="l"/>
                <a:r>
                  <a:rPr lang="en-US" dirty="0"/>
                  <a:t>    </a:t>
                </a:r>
                <a14:m>
                  <m:oMath xmlns:m="http://schemas.openxmlformats.org/officeDocument/2006/math">
                    <m:sSub>
                      <m:sSubPr>
                        <m:ctrlPr>
                          <a:rPr lang="en-US" i="1"/>
                        </m:ctrlPr>
                      </m:sSubPr>
                      <m:e>
                        <m:r>
                          <a:rPr lang="en-US" i="1"/>
                          <m:t> </m:t>
                        </m:r>
                        <m:r>
                          <a:rPr lang="en-US" i="1"/>
                          <m:t>𝑁</m:t>
                        </m:r>
                      </m:e>
                      <m:sub>
                        <m:r>
                          <a:rPr lang="en-US" i="1"/>
                          <m:t>0</m:t>
                        </m:r>
                      </m:sub>
                    </m:sSub>
                    <m:r>
                      <a:rPr lang="en-US"/>
                      <m:t>= </m:t>
                    </m:r>
                    <m:sSub>
                      <m:sSubPr>
                        <m:ctrlPr>
                          <a:rPr lang="en-US" i="1"/>
                        </m:ctrlPr>
                      </m:sSubPr>
                      <m:e>
                        <m:r>
                          <a:rPr lang="en-US" i="1"/>
                          <m:t> </m:t>
                        </m:r>
                        <m:r>
                          <a:rPr lang="en-US" i="1"/>
                          <m:t>𝑁</m:t>
                        </m:r>
                      </m:e>
                      <m:sub>
                        <m:r>
                          <a:rPr lang="en-US" i="1"/>
                          <m:t>𝑞</m:t>
                        </m:r>
                      </m:sub>
                    </m:sSub>
                    <m:r>
                      <a:rPr lang="en-US"/>
                      <m:t>=</m:t>
                    </m:r>
                  </m:oMath>
                </a14:m>
                <a:r>
                  <a:rPr lang="en-US" dirty="0"/>
                  <a:t> </a:t>
                </a:r>
                <a14:m>
                  <m:oMath xmlns:m="http://schemas.openxmlformats.org/officeDocument/2006/math">
                    <m:f>
                      <m:fPr>
                        <m:ctrlPr>
                          <a:rPr lang="en-US" i="1"/>
                        </m:ctrlPr>
                      </m:fPr>
                      <m:num>
                        <m:sSup>
                          <m:sSupPr>
                            <m:ctrlPr>
                              <a:rPr lang="en-US" i="1"/>
                            </m:ctrlPr>
                          </m:sSupPr>
                          <m:e>
                            <m:sSub>
                              <m:sSubPr>
                                <m:ctrlPr>
                                  <a:rPr lang="en-US" i="1"/>
                                </m:ctrlPr>
                              </m:sSubPr>
                              <m:e>
                                <m:r>
                                  <a:rPr lang="en-US" i="1"/>
                                  <m:t> </m:t>
                                </m:r>
                                <m:r>
                                  <a:rPr lang="en-US" i="1"/>
                                  <m:t>𝑚</m:t>
                                </m:r>
                              </m:e>
                              <m:sub>
                                <m:r>
                                  <a:rPr lang="en-US" i="1"/>
                                  <m:t>𝑝</m:t>
                                </m:r>
                              </m:sub>
                            </m:sSub>
                          </m:e>
                          <m:sup>
                            <m:r>
                              <a:rPr lang="en-US" i="1"/>
                              <m:t>2</m:t>
                            </m:r>
                          </m:sup>
                        </m:sSup>
                      </m:num>
                      <m:den>
                        <m:r>
                          <a:rPr lang="en-US" i="1"/>
                          <m:t>3</m:t>
                        </m:r>
                        <m:sSup>
                          <m:sSupPr>
                            <m:ctrlPr>
                              <a:rPr lang="en-US" i="1"/>
                            </m:ctrlPr>
                          </m:sSupPr>
                          <m:e>
                            <m:r>
                              <a:rPr lang="en-US" i="1"/>
                              <m:t>𝐿</m:t>
                            </m:r>
                          </m:e>
                          <m:sup>
                            <m:r>
                              <a:rPr lang="en-US" i="1"/>
                              <m:t>2</m:t>
                            </m:r>
                          </m:sup>
                        </m:sSup>
                      </m:den>
                    </m:f>
                    <m:r>
                      <a:rPr lang="en-US" i="1"/>
                      <m:t> </m:t>
                    </m:r>
                  </m:oMath>
                </a14:m>
                <a:r>
                  <a:rPr lang="en-US" dirty="0"/>
                  <a:t>which is the power of the quantization noise</a:t>
                </a:r>
              </a:p>
              <a:p>
                <a:pPr algn="l"/>
                <a:r>
                  <a:rPr lang="en-US" dirty="0"/>
                  <a:t> </a:t>
                </a:r>
              </a:p>
              <a:p>
                <a:pPr algn="l"/>
                <a:r>
                  <a:rPr lang="en-US" dirty="0"/>
                  <a:t>Therefore,                             </a:t>
                </a:r>
                <a14:m>
                  <m:oMath xmlns:m="http://schemas.openxmlformats.org/officeDocument/2006/math">
                    <m:f>
                      <m:fPr>
                        <m:ctrlPr>
                          <a:rPr lang="en-US" i="1"/>
                        </m:ctrlPr>
                      </m:fPr>
                      <m:num>
                        <m:sSub>
                          <m:sSubPr>
                            <m:ctrlPr>
                              <a:rPr lang="en-US" i="1"/>
                            </m:ctrlPr>
                          </m:sSubPr>
                          <m:e>
                            <m:r>
                              <a:rPr lang="en-US" i="1"/>
                              <m:t> </m:t>
                            </m:r>
                            <m:r>
                              <a:rPr lang="en-US" i="1"/>
                              <m:t>𝑆</m:t>
                            </m:r>
                          </m:e>
                          <m:sub>
                            <m:r>
                              <a:rPr lang="en-US" i="1"/>
                              <m:t>0</m:t>
                            </m:r>
                          </m:sub>
                        </m:sSub>
                      </m:num>
                      <m:den>
                        <m:sSub>
                          <m:sSubPr>
                            <m:ctrlPr>
                              <a:rPr lang="en-US" i="1"/>
                            </m:ctrlPr>
                          </m:sSubPr>
                          <m:e>
                            <m:r>
                              <a:rPr lang="en-US" i="1"/>
                              <m:t> </m:t>
                            </m:r>
                            <m:r>
                              <a:rPr lang="en-US" i="1"/>
                              <m:t>𝑁</m:t>
                            </m:r>
                          </m:e>
                          <m:sub>
                            <m:r>
                              <a:rPr lang="en-US" i="1"/>
                              <m:t>0</m:t>
                            </m:r>
                          </m:sub>
                        </m:sSub>
                      </m:den>
                    </m:f>
                    <m:r>
                      <a:rPr lang="en-US"/>
                      <m:t>=</m:t>
                    </m:r>
                    <m:r>
                      <a:rPr lang="en-US" i="1"/>
                      <m:t>3</m:t>
                    </m:r>
                    <m:sSup>
                      <m:sSupPr>
                        <m:ctrlPr>
                          <a:rPr lang="en-US" i="1"/>
                        </m:ctrlPr>
                      </m:sSupPr>
                      <m:e>
                        <m:r>
                          <a:rPr lang="en-US" i="1"/>
                          <m:t>𝐿</m:t>
                        </m:r>
                      </m:e>
                      <m:sup>
                        <m:r>
                          <a:rPr lang="en-US" i="1"/>
                          <m:t>2</m:t>
                        </m:r>
                      </m:sup>
                    </m:sSup>
                  </m:oMath>
                </a14:m>
                <a:r>
                  <a:rPr lang="en-US" dirty="0"/>
                  <a:t> </a:t>
                </a:r>
                <a14:m>
                  <m:oMath xmlns:m="http://schemas.openxmlformats.org/officeDocument/2006/math">
                    <m:f>
                      <m:fPr>
                        <m:ctrlPr>
                          <a:rPr lang="en-US" i="1"/>
                        </m:ctrlPr>
                      </m:fPr>
                      <m:num>
                        <m:sSup>
                          <m:sSupPr>
                            <m:ctrlPr>
                              <a:rPr lang="en-US" i="1"/>
                            </m:ctrlPr>
                          </m:sSupPr>
                          <m:e>
                            <m:r>
                              <m:rPr>
                                <m:sty m:val="p"/>
                              </m:rPr>
                              <a:rPr lang="en-US"/>
                              <m:t>m</m:t>
                            </m:r>
                          </m:e>
                          <m:sup>
                            <m:r>
                              <a:rPr lang="en-US" i="1"/>
                              <m:t>2</m:t>
                            </m:r>
                          </m:sup>
                        </m:sSup>
                        <m:d>
                          <m:dPr>
                            <m:ctrlPr>
                              <a:rPr lang="en-US" i="1"/>
                            </m:ctrlPr>
                          </m:dPr>
                          <m:e>
                            <m:r>
                              <m:rPr>
                                <m:sty m:val="p"/>
                              </m:rPr>
                              <a:rPr lang="en-US"/>
                              <m:t>t</m:t>
                            </m:r>
                          </m:e>
                        </m:d>
                      </m:num>
                      <m:den>
                        <m:sSup>
                          <m:sSupPr>
                            <m:ctrlPr>
                              <a:rPr lang="en-US" i="1"/>
                            </m:ctrlPr>
                          </m:sSupPr>
                          <m:e>
                            <m:sSub>
                              <m:sSubPr>
                                <m:ctrlPr>
                                  <a:rPr lang="en-US" i="1"/>
                                </m:ctrlPr>
                              </m:sSubPr>
                              <m:e>
                                <m:r>
                                  <a:rPr lang="en-US" i="1"/>
                                  <m:t> </m:t>
                                </m:r>
                                <m:r>
                                  <a:rPr lang="en-US" i="1"/>
                                  <m:t>𝑚</m:t>
                                </m:r>
                              </m:e>
                              <m:sub>
                                <m:r>
                                  <a:rPr lang="en-US" i="1"/>
                                  <m:t>𝑝</m:t>
                                </m:r>
                              </m:sub>
                            </m:sSub>
                          </m:e>
                          <m:sup>
                            <m:r>
                              <a:rPr lang="en-US" i="1"/>
                              <m:t>2</m:t>
                            </m:r>
                          </m:sup>
                        </m:sSup>
                      </m:den>
                    </m:f>
                  </m:oMath>
                </a14:m>
                <a:r>
                  <a:rPr lang="en-US" dirty="0"/>
                  <a:t>                                             (13)</a:t>
                </a:r>
              </a:p>
              <a:p>
                <a:pPr algn="l"/>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457200"/>
                <a:ext cx="7620000" cy="5943600"/>
              </a:xfrm>
              <a:blipFill rotWithShape="1">
                <a:blip r:embed="rId2"/>
                <a:stretch>
                  <a:fillRect l="-160" t="-821"/>
                </a:stretch>
              </a:blipFill>
            </p:spPr>
            <p:txBody>
              <a:bodyPr/>
              <a:lstStyle/>
              <a:p>
                <a:r>
                  <a:rPr lang="ar-IQ">
                    <a:noFill/>
                  </a:rPr>
                  <a:t> </a:t>
                </a:r>
              </a:p>
            </p:txBody>
          </p:sp>
        </mc:Fallback>
      </mc:AlternateContent>
    </p:spTree>
    <p:extLst>
      <p:ext uri="{BB962C8B-B14F-4D97-AF65-F5344CB8AC3E}">
        <p14:creationId xmlns:p14="http://schemas.microsoft.com/office/powerpoint/2010/main" val="3484058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0"/>
            <a:ext cx="7620000" cy="1143000"/>
          </a:xfrm>
        </p:spPr>
        <p:txBody>
          <a:bodyPr/>
          <a:lstStyle/>
          <a:p>
            <a:pPr algn="ctr"/>
            <a:r>
              <a:rPr lang="en-US" sz="4800" dirty="0"/>
              <a:t>“ </a:t>
            </a:r>
            <a:r>
              <a:rPr lang="en-US" sz="4800" b="1" dirty="0"/>
              <a:t>Digital Communications</a:t>
            </a:r>
            <a:r>
              <a:rPr lang="en-US" sz="4800" dirty="0"/>
              <a:t> “ </a:t>
            </a:r>
            <a:r>
              <a:rPr lang="en-US" sz="4800" dirty="0" smtClean="0"/>
              <a:t/>
            </a:r>
            <a:br>
              <a:rPr lang="en-US" sz="4800" dirty="0" smtClean="0"/>
            </a:br>
            <a:r>
              <a:rPr lang="en-US" sz="4800" dirty="0" smtClean="0"/>
              <a:t>By </a:t>
            </a:r>
            <a:r>
              <a:rPr lang="en-US" sz="4800" dirty="0" err="1" smtClean="0"/>
              <a:t>Haidar</a:t>
            </a:r>
            <a:r>
              <a:rPr lang="en-US" sz="4800" dirty="0" smtClean="0"/>
              <a:t> N. Al-</a:t>
            </a:r>
            <a:r>
              <a:rPr lang="en-US" sz="4800" dirty="0" err="1" smtClean="0"/>
              <a:t>Anbagi</a:t>
            </a:r>
            <a:r>
              <a:rPr lang="en-US" sz="4800" dirty="0" smtClean="0"/>
              <a:t>                        </a:t>
            </a:r>
            <a:r>
              <a:rPr lang="en-US" sz="4800" dirty="0" err="1"/>
              <a:t>Lec</a:t>
            </a:r>
            <a:r>
              <a:rPr lang="en-US" sz="4800" dirty="0"/>
              <a:t> </a:t>
            </a:r>
            <a:r>
              <a:rPr lang="en-US" sz="4800" dirty="0" smtClean="0"/>
              <a:t>(6)      </a:t>
            </a:r>
            <a:r>
              <a:rPr lang="en-US" sz="4800" dirty="0"/>
              <a:t/>
            </a:r>
            <a:br>
              <a:rPr lang="en-US" sz="4800" dirty="0"/>
            </a:br>
            <a:r>
              <a:rPr lang="en-US" sz="4800" dirty="0"/>
              <a:t>Time: (4 </a:t>
            </a:r>
            <a:r>
              <a:rPr lang="en-US" sz="4800" dirty="0" err="1" smtClean="0"/>
              <a:t>hrs</a:t>
            </a:r>
            <a:r>
              <a:rPr lang="en-US" sz="4800" dirty="0" smtClean="0"/>
              <a:t>)</a:t>
            </a:r>
            <a:r>
              <a:rPr lang="en-US" sz="4800" dirty="0"/>
              <a:t/>
            </a:r>
            <a:br>
              <a:rPr lang="en-US" sz="4800" dirty="0"/>
            </a:br>
            <a:r>
              <a:rPr lang="en-US" sz="4800" dirty="0" smtClean="0"/>
              <a:t>2017</a:t>
            </a:r>
            <a:r>
              <a:rPr lang="en-US" sz="4800" dirty="0"/>
              <a:t/>
            </a:r>
            <a:br>
              <a:rPr lang="en-US" sz="4800" dirty="0"/>
            </a:br>
            <a:r>
              <a:rPr lang="ar-IQ" dirty="0"/>
              <a:t/>
            </a:r>
            <a:br>
              <a:rPr lang="ar-IQ" dirty="0"/>
            </a:br>
            <a:endParaRPr lang="ar-IQ" dirty="0"/>
          </a:p>
        </p:txBody>
      </p:sp>
      <p:sp>
        <p:nvSpPr>
          <p:cNvPr id="3" name="Content Placeholder 2"/>
          <p:cNvSpPr>
            <a:spLocks noGrp="1"/>
          </p:cNvSpPr>
          <p:nvPr>
            <p:ph idx="1"/>
          </p:nvPr>
        </p:nvSpPr>
        <p:spPr>
          <a:xfrm>
            <a:off x="762000" y="6477000"/>
            <a:ext cx="7620000" cy="4800600"/>
          </a:xfrm>
        </p:spPr>
        <p:txBody>
          <a:bodyPr/>
          <a:lstStyle/>
          <a:p>
            <a:endParaRPr lang="ar-IQ" dirty="0"/>
          </a:p>
        </p:txBody>
      </p:sp>
    </p:spTree>
    <p:extLst>
      <p:ext uri="{BB962C8B-B14F-4D97-AF65-F5344CB8AC3E}">
        <p14:creationId xmlns:p14="http://schemas.microsoft.com/office/powerpoint/2010/main" val="2252121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sz="3200" b="1" u="sng" dirty="0"/>
              <a:t>PCM transmission bandwidth</a:t>
            </a:r>
            <a:r>
              <a:rPr lang="en-US" sz="3200" dirty="0"/>
              <a:t/>
            </a:r>
            <a:br>
              <a:rPr lang="en-US" sz="3200" dirty="0"/>
            </a:br>
            <a:endParaRPr lang="en-US" sz="32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algn="l"/>
                <a:r>
                  <a:rPr lang="en-US" sz="2400" dirty="0"/>
                  <a:t> </a:t>
                </a:r>
                <a:r>
                  <a:rPr lang="en-US" sz="2400" dirty="0"/>
                  <a:t>As we discussed in the previous lecture, each quantization level gets a unique binary code which contains n binary digits. Recalling the relationship between the number of quantization levels (L) and the number of binary digits required to represent each quantization level uniquely,</a:t>
                </a:r>
              </a:p>
              <a:p>
                <a:pPr algn="l"/>
                <a:r>
                  <a:rPr lang="en-US" sz="2400" dirty="0"/>
                  <a:t> </a:t>
                </a:r>
              </a:p>
              <a:p>
                <a:pPr algn="l"/>
                <a:r>
                  <a:rPr lang="en-US" sz="2400" dirty="0"/>
                  <a:t>          </a:t>
                </a:r>
                <a:r>
                  <a:rPr lang="en-US" sz="2400" dirty="0" smtClean="0"/>
                  <a:t>  </a:t>
                </a:r>
                <a:r>
                  <a:rPr lang="en-US" sz="2400" dirty="0"/>
                  <a:t>L=</a:t>
                </a:r>
                <a14:m>
                  <m:oMath xmlns:m="http://schemas.openxmlformats.org/officeDocument/2006/math">
                    <m:sSup>
                      <m:sSupPr>
                        <m:ctrlPr>
                          <a:rPr lang="en-US" sz="2400" i="1"/>
                        </m:ctrlPr>
                      </m:sSupPr>
                      <m:e>
                        <m:r>
                          <a:rPr lang="en-US" sz="2400" i="1"/>
                          <m:t>2</m:t>
                        </m:r>
                      </m:e>
                      <m:sup>
                        <m:r>
                          <a:rPr lang="en-US" sz="2400" i="1"/>
                          <m:t>𝑛</m:t>
                        </m:r>
                      </m:sup>
                    </m:sSup>
                  </m:oMath>
                </a14:m>
                <a:r>
                  <a:rPr lang="en-US" sz="2400" dirty="0"/>
                  <a:t>        or             n = </a:t>
                </a:r>
                <a:r>
                  <a:rPr lang="en-US" sz="2400" dirty="0" smtClean="0"/>
                  <a:t>log</a:t>
                </a:r>
                <a:r>
                  <a:rPr lang="en-US" sz="2400" baseline="-25000" dirty="0" smtClean="0"/>
                  <a:t>2</a:t>
                </a:r>
                <a:r>
                  <a:rPr lang="en-US" sz="2400" dirty="0" smtClean="0"/>
                  <a:t> L                                </a:t>
                </a:r>
                <a:r>
                  <a:rPr lang="en-US" sz="2400" dirty="0"/>
                  <a:t>(1)          </a:t>
                </a:r>
              </a:p>
              <a:p>
                <a:pPr algn="l"/>
                <a:r>
                  <a:rPr lang="en-US" sz="2400" dirty="0" smtClean="0"/>
                  <a:t>.</a:t>
                </a: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20" t="-1017"/>
                </a:stretch>
              </a:blipFill>
            </p:spPr>
            <p:txBody>
              <a:bodyPr/>
              <a:lstStyle/>
              <a:p>
                <a:r>
                  <a:rPr lang="ar-IQ">
                    <a:noFill/>
                  </a:rPr>
                  <a:t> </a:t>
                </a:r>
              </a:p>
            </p:txBody>
          </p:sp>
        </mc:Fallback>
      </mc:AlternateContent>
    </p:spTree>
    <p:extLst>
      <p:ext uri="{BB962C8B-B14F-4D97-AF65-F5344CB8AC3E}">
        <p14:creationId xmlns:p14="http://schemas.microsoft.com/office/powerpoint/2010/main" val="2520202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20000" cy="5791200"/>
          </a:xfrm>
        </p:spPr>
        <p:txBody>
          <a:bodyPr>
            <a:noAutofit/>
          </a:bodyPr>
          <a:lstStyle/>
          <a:p>
            <a:pPr algn="l"/>
            <a:endParaRPr lang="en-US" sz="2400" dirty="0" smtClean="0"/>
          </a:p>
          <a:p>
            <a:pPr algn="l"/>
            <a:endParaRPr lang="en-US" sz="2400" dirty="0"/>
          </a:p>
          <a:p>
            <a:pPr algn="l"/>
            <a:endParaRPr lang="en-US" sz="2400" dirty="0" smtClean="0"/>
          </a:p>
          <a:p>
            <a:pPr algn="l"/>
            <a:r>
              <a:rPr lang="en-US" sz="2400" dirty="0"/>
              <a:t> </a:t>
            </a:r>
            <a:r>
              <a:rPr lang="en-US" sz="2400" dirty="0" smtClean="0"/>
              <a:t>               Now</a:t>
            </a:r>
            <a:r>
              <a:rPr lang="en-US" sz="2400" dirty="0"/>
              <a:t>, since our message signal is band limited signal to </a:t>
            </a:r>
            <a:r>
              <a:rPr lang="en-US" sz="2400" b="1" i="1" dirty="0"/>
              <a:t>B</a:t>
            </a:r>
            <a:r>
              <a:rPr lang="en-US" sz="2400" dirty="0"/>
              <a:t> Hz, we require a minimum of 2B samples per second as a sampling rate, according to the sampling theorem we discussed before. Therefore, the total bit per second required is 2nB bits per second (bps).</a:t>
            </a:r>
          </a:p>
        </p:txBody>
      </p:sp>
    </p:spTree>
    <p:extLst>
      <p:ext uri="{BB962C8B-B14F-4D97-AF65-F5344CB8AC3E}">
        <p14:creationId xmlns:p14="http://schemas.microsoft.com/office/powerpoint/2010/main" val="638139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609600"/>
                <a:ext cx="7620000" cy="5715000"/>
              </a:xfrm>
            </p:spPr>
            <p:txBody>
              <a:bodyPr>
                <a:normAutofit/>
              </a:bodyPr>
              <a:lstStyle/>
              <a:p>
                <a:pPr algn="ctr"/>
                <a:r>
                  <a:rPr lang="en-US" sz="4000" b="1" dirty="0"/>
                  <a:t> </a:t>
                </a:r>
                <a:r>
                  <a:rPr lang="en-US" sz="2800" b="1" dirty="0"/>
                  <a:t>What is the relationship between bit rate and the transmission bandwidth?</a:t>
                </a:r>
                <a:endParaRPr lang="en-US" sz="2800" dirty="0"/>
              </a:p>
              <a:p>
                <a:r>
                  <a:rPr lang="en-US" sz="4000" b="1" dirty="0"/>
                  <a:t> </a:t>
                </a:r>
                <a:endParaRPr lang="en-US" sz="4000" dirty="0"/>
              </a:p>
              <a:p>
                <a:pPr algn="l"/>
                <a:r>
                  <a:rPr lang="en-US" sz="4000" dirty="0"/>
                  <a:t>     </a:t>
                </a:r>
                <a:r>
                  <a:rPr lang="en-US" sz="2400" dirty="0"/>
                  <a:t>One of the most fundamental relationships in communications is that “we can transmit maximum of 2B pieces of information per second error free over a noiseless channel of a bandwidth </a:t>
                </a:r>
                <a14:m>
                  <m:oMath xmlns:m="http://schemas.openxmlformats.org/officeDocument/2006/math">
                    <m:sSub>
                      <m:sSubPr>
                        <m:ctrlPr>
                          <a:rPr lang="en-US" sz="2400" i="1"/>
                        </m:ctrlPr>
                      </m:sSubPr>
                      <m:e>
                        <m:r>
                          <a:rPr lang="en-US" sz="2400" i="1"/>
                          <m:t> </m:t>
                        </m:r>
                        <m:r>
                          <a:rPr lang="en-US" sz="2400" i="1"/>
                          <m:t>𝐵</m:t>
                        </m:r>
                      </m:e>
                      <m:sub>
                        <m:r>
                          <a:rPr lang="en-US" sz="2400" i="1"/>
                          <m:t>𝑇</m:t>
                        </m:r>
                      </m:sub>
                    </m:sSub>
                  </m:oMath>
                </a14:m>
                <a:r>
                  <a:rPr lang="en-US" sz="2400" dirty="0"/>
                  <a:t> is given by,</a:t>
                </a:r>
              </a:p>
              <a:p>
                <a:pPr algn="l"/>
                <a:r>
                  <a:rPr lang="en-US" sz="2400" dirty="0"/>
                  <a:t> </a:t>
                </a:r>
              </a:p>
              <a:p>
                <a:pPr algn="l"/>
                <a:r>
                  <a:rPr lang="en-US" sz="2400" dirty="0"/>
                  <a:t>                                               </a:t>
                </a:r>
                <a14:m>
                  <m:oMath xmlns:m="http://schemas.openxmlformats.org/officeDocument/2006/math">
                    <m:sSub>
                      <m:sSubPr>
                        <m:ctrlPr>
                          <a:rPr lang="en-US" sz="2400" i="1"/>
                        </m:ctrlPr>
                      </m:sSubPr>
                      <m:e>
                        <m:r>
                          <a:rPr lang="en-US" sz="2400" i="1"/>
                          <m:t> </m:t>
                        </m:r>
                        <m:r>
                          <a:rPr lang="en-US" sz="2400" i="1"/>
                          <m:t>𝐵</m:t>
                        </m:r>
                      </m:e>
                      <m:sub>
                        <m:r>
                          <a:rPr lang="en-US" sz="2400" i="1"/>
                          <m:t>𝑇</m:t>
                        </m:r>
                      </m:sub>
                    </m:sSub>
                    <m:r>
                      <a:rPr lang="en-US" sz="2400"/>
                      <m:t>=</m:t>
                    </m:r>
                    <m:r>
                      <m:rPr>
                        <m:sty m:val="p"/>
                      </m:rPr>
                      <a:rPr lang="en-US" sz="2400"/>
                      <m:t>nB</m:t>
                    </m:r>
                    <m:r>
                      <a:rPr lang="en-US" sz="2400"/>
                      <m:t> </m:t>
                    </m:r>
                    <m:r>
                      <m:rPr>
                        <m:sty m:val="p"/>
                      </m:rPr>
                      <a:rPr lang="en-US" sz="2400"/>
                      <m:t>Hz</m:t>
                    </m:r>
                  </m:oMath>
                </a14:m>
                <a:r>
                  <a:rPr lang="en-US" sz="2400" dirty="0"/>
                  <a:t> </a:t>
                </a:r>
                <a:endParaRPr lang="ar-IQ" sz="2400" dirty="0" smtClean="0"/>
              </a:p>
              <a:p>
                <a:pPr algn="l"/>
                <a:endParaRPr lang="ar-IQ"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609600"/>
                <a:ext cx="7620000" cy="5715000"/>
              </a:xfrm>
              <a:blipFill rotWithShape="1">
                <a:blip r:embed="rId2"/>
                <a:stretch>
                  <a:fillRect l="-1120" t="-1386" r="-1120"/>
                </a:stretch>
              </a:blipFill>
            </p:spPr>
            <p:txBody>
              <a:bodyPr/>
              <a:lstStyle/>
              <a:p>
                <a:r>
                  <a:rPr lang="ar-IQ">
                    <a:noFill/>
                  </a:rPr>
                  <a:t> </a:t>
                </a:r>
              </a:p>
            </p:txBody>
          </p:sp>
        </mc:Fallback>
      </mc:AlternateContent>
    </p:spTree>
    <p:extLst>
      <p:ext uri="{BB962C8B-B14F-4D97-AF65-F5344CB8AC3E}">
        <p14:creationId xmlns:p14="http://schemas.microsoft.com/office/powerpoint/2010/main" val="3258595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15571" y="457200"/>
            <a:ext cx="6172200" cy="523220"/>
          </a:xfrm>
          <a:prstGeom prst="rect">
            <a:avLst/>
          </a:prstGeom>
        </p:spPr>
        <p:txBody>
          <a:bodyPr wrap="square">
            <a:spAutoFit/>
          </a:bodyPr>
          <a:lstStyle/>
          <a:p>
            <a:r>
              <a:rPr lang="en-US" sz="2800" b="1" u="sng" dirty="0" smtClean="0"/>
              <a:t>Example</a:t>
            </a:r>
            <a:r>
              <a:rPr lang="en-US" b="1" u="sng" dirty="0" smtClean="0"/>
              <a:t>:</a:t>
            </a:r>
            <a:endParaRPr lang="en-US" dirty="0">
              <a:solidFill>
                <a:srgbClr val="2F2B20"/>
              </a:solidFill>
            </a:endParaRPr>
          </a:p>
        </p:txBody>
      </p:sp>
      <p:sp>
        <p:nvSpPr>
          <p:cNvPr id="5" name="Rectangle 5"/>
          <p:cNvSpPr>
            <a:spLocks noChangeArrowheads="1"/>
          </p:cNvSpPr>
          <p:nvPr/>
        </p:nvSpPr>
        <p:spPr bwMode="auto">
          <a:xfrm>
            <a:off x="261256" y="1099810"/>
            <a:ext cx="8080829"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 signal m(t), which is band limited to 3 KHz, is sampled at a rate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33.33 % higher than the </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Nyquist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rate. The maximum quantization error is 0.5% of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the peak amplitude </a:t>
            </a:r>
            <a:r>
              <a:rPr kumimoji="0" lang="en-US" b="0" i="1"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latin typeface="Cambria Math" pitchFamily="18" charset="0"/>
                <a:ea typeface="Calibri" pitchFamily="34" charset="0"/>
                <a:cs typeface="Times New Roman" pitchFamily="18" charset="0"/>
              </a:rPr>
              <a:t>mp</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(1) If the quantization levels are binary coded, find the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minimum transmission bandwidth required to transmit the encoded binary signal.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(2) If we time multiplex 24 such signals, what would be the total transmission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bandwidth required to transmit the time multiplexed signal?</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Solution</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First, we should calculate the </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Nyquist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rate,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b="0" i="1"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 RN</a:t>
            </a:r>
            <a:r>
              <a:rPr kumimoji="0" lang="en-US" b="0"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=2 </a:t>
            </a:r>
            <a:r>
              <a:rPr kumimoji="0" lang="en-US" b="0" i="1"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latin typeface="Cambria Math" pitchFamily="18" charset="0"/>
                <a:ea typeface="Calibri" pitchFamily="34" charset="0"/>
                <a:cs typeface="Times New Roman" pitchFamily="18" charset="0"/>
              </a:rPr>
              <a:t>fm</a:t>
            </a:r>
            <a:r>
              <a:rPr kumimoji="0" lang="en-US" b="0"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=2*3000=6000 Hz (samples per second)</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Since the signal m(t) is sampled at a rate 33.33% higher than the </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Nyquist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rate, the actual sampling rate is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R=6000+6000*13=8000 Hz (samples per second)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Next is the maximum quantization error which can be calculated as follows: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Max error = ± </a:t>
            </a:r>
            <a:r>
              <a:rPr kumimoji="0" lang="en-US" b="0" i="1"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∆v2</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where </a:t>
            </a:r>
            <a:r>
              <a:rPr kumimoji="0" lang="en-US" b="0" i="1"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∆v</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the quantization step size</a:t>
            </a:r>
          </a:p>
          <a:p>
            <a:r>
              <a:rPr lang="en-US" u="sng" dirty="0"/>
              <a:t>Note</a:t>
            </a:r>
            <a:r>
              <a:rPr lang="en-US" dirty="0"/>
              <a:t>: L must be a power of 2; for example, 4, 8, 16, 32… </a:t>
            </a:r>
          </a:p>
          <a:p>
            <a:r>
              <a:rPr lang="en-US" dirty="0"/>
              <a:t>The next higher L values which satisfies the condition above is 256. </a:t>
            </a: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71663"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1330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853112"/>
          </a:xfrm>
        </p:spPr>
        <p:txBody>
          <a:bodyPr>
            <a:normAutofit/>
          </a:bodyPr>
          <a:lstStyle/>
          <a:p>
            <a:pPr lvl="0" algn="l" rtl="0"/>
            <a:r>
              <a:rPr lang="en-US" sz="1800" dirty="0"/>
              <a:t> The number of bits required to represent each quantization level uniquely is</a:t>
            </a:r>
          </a:p>
          <a:p>
            <a:pPr algn="l"/>
            <a:r>
              <a:rPr lang="en-US" sz="1800" dirty="0" smtClean="0"/>
              <a:t>             </a:t>
            </a:r>
            <a:r>
              <a:rPr lang="en-US" sz="1800" dirty="0"/>
              <a:t>n = log</a:t>
            </a:r>
            <a:r>
              <a:rPr lang="en-US" sz="1800" baseline="-25000" dirty="0"/>
              <a:t>2</a:t>
            </a:r>
            <a:r>
              <a:rPr lang="en-US" sz="1800" dirty="0"/>
              <a:t> L =  log</a:t>
            </a:r>
            <a:r>
              <a:rPr lang="en-US" sz="1800" baseline="-25000" dirty="0"/>
              <a:t>2</a:t>
            </a:r>
            <a:r>
              <a:rPr lang="en-US" sz="1800" dirty="0"/>
              <a:t> 256 = 8 bits per sample.                                                                                    </a:t>
            </a:r>
          </a:p>
          <a:p>
            <a:pPr algn="l"/>
            <a:r>
              <a:rPr lang="en-US" sz="1800" dirty="0"/>
              <a:t>Now, the data rate as it is given in the example is 8000 samples/s, therefore, we need to transmit total of 8000*8 = 64000 bits/s. </a:t>
            </a:r>
          </a:p>
          <a:p>
            <a:pPr algn="l"/>
            <a:r>
              <a:rPr lang="en-US" sz="1800" dirty="0"/>
              <a:t> </a:t>
            </a:r>
          </a:p>
          <a:p>
            <a:pPr algn="l"/>
            <a:r>
              <a:rPr lang="en-US" sz="1800" dirty="0"/>
              <a:t>Because we may only transmit 2 bits/s per one hertz, we need </a:t>
            </a:r>
          </a:p>
          <a:p>
            <a:pPr algn="l"/>
            <a:r>
              <a:rPr lang="en-US" sz="1800" dirty="0"/>
              <a:t>  </a:t>
            </a:r>
          </a:p>
          <a:p>
            <a:pPr algn="l"/>
            <a:r>
              <a:rPr lang="en-US" sz="1800" dirty="0"/>
              <a:t>    64000/2= 32000 = 32 KHz of BW.</a:t>
            </a:r>
          </a:p>
          <a:p>
            <a:pPr algn="l"/>
            <a:r>
              <a:rPr lang="en-US" sz="1800" dirty="0"/>
              <a:t> </a:t>
            </a:r>
          </a:p>
          <a:p>
            <a:pPr lvl="0" algn="l"/>
            <a:r>
              <a:rPr lang="en-US" sz="1800" dirty="0"/>
              <a:t>What would be the transmission bandwidth if we time multiplex 24 such signals?</a:t>
            </a:r>
          </a:p>
          <a:p>
            <a:pPr algn="l"/>
            <a:r>
              <a:rPr lang="en-US" sz="1800" dirty="0"/>
              <a:t> </a:t>
            </a:r>
          </a:p>
          <a:p>
            <a:pPr algn="l"/>
            <a:r>
              <a:rPr lang="en-US" sz="1800" dirty="0"/>
              <a:t>If we do time multiplexing, the total bit/s is</a:t>
            </a:r>
          </a:p>
          <a:p>
            <a:pPr algn="l"/>
            <a:r>
              <a:rPr lang="en-US" sz="1800" dirty="0"/>
              <a:t>                         24*64000 = 1.536 M bits/s and that amount needs</a:t>
            </a:r>
          </a:p>
          <a:p>
            <a:pPr algn="l"/>
            <a:r>
              <a:rPr lang="en-US" sz="1800" dirty="0"/>
              <a:t>                         1.536 M /2 = 0.768 MHz of BW.</a:t>
            </a:r>
          </a:p>
          <a:p>
            <a:pPr algn="l"/>
            <a:endParaRPr lang="ar-IQ" sz="1800" dirty="0"/>
          </a:p>
          <a:p>
            <a:pPr algn="l"/>
            <a:endParaRPr lang="ar-IQ" sz="1800" dirty="0" smtClean="0"/>
          </a:p>
          <a:p>
            <a:pPr algn="l"/>
            <a:endParaRPr lang="ar-IQ" sz="1800" dirty="0"/>
          </a:p>
          <a:p>
            <a:pPr algn="l"/>
            <a:endParaRPr lang="ar-IQ" sz="1800" dirty="0" smtClean="0"/>
          </a:p>
          <a:p>
            <a:pPr algn="l"/>
            <a:endParaRPr lang="ar-IQ" sz="1800" dirty="0"/>
          </a:p>
          <a:p>
            <a:pPr algn="l"/>
            <a:endParaRPr lang="ar-IQ" sz="1800" dirty="0" smtClean="0"/>
          </a:p>
        </p:txBody>
      </p:sp>
    </p:spTree>
    <p:extLst>
      <p:ext uri="{BB962C8B-B14F-4D97-AF65-F5344CB8AC3E}">
        <p14:creationId xmlns:p14="http://schemas.microsoft.com/office/powerpoint/2010/main" val="909776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 </a:t>
            </a:r>
            <a:r>
              <a:rPr lang="en-US" sz="4000" b="1" u="sng" dirty="0"/>
              <a:t>Historical Note</a:t>
            </a:r>
            <a:r>
              <a:rPr lang="en-US" sz="4000" dirty="0"/>
              <a:t>: </a:t>
            </a:r>
            <a:endParaRPr lang="ar-IQ" sz="4000" dirty="0"/>
          </a:p>
        </p:txBody>
      </p:sp>
      <p:sp>
        <p:nvSpPr>
          <p:cNvPr id="3" name="Content Placeholder 2"/>
          <p:cNvSpPr>
            <a:spLocks noGrp="1"/>
          </p:cNvSpPr>
          <p:nvPr>
            <p:ph idx="1"/>
          </p:nvPr>
        </p:nvSpPr>
        <p:spPr>
          <a:xfrm>
            <a:off x="457200" y="2061029"/>
            <a:ext cx="7620000" cy="4800600"/>
          </a:xfrm>
        </p:spPr>
        <p:txBody>
          <a:bodyPr>
            <a:normAutofit/>
          </a:bodyPr>
          <a:lstStyle/>
          <a:p>
            <a:pPr algn="l"/>
            <a:r>
              <a:rPr lang="en-US" dirty="0"/>
              <a:t>The first mathematician who worked on binary representation of data is </a:t>
            </a:r>
            <a:r>
              <a:rPr lang="en-US" dirty="0" err="1"/>
              <a:t>Goltfried</a:t>
            </a:r>
            <a:r>
              <a:rPr lang="en-US" dirty="0"/>
              <a:t> </a:t>
            </a:r>
            <a:r>
              <a:rPr lang="en-US" dirty="0" err="1"/>
              <a:t>Wilhem</a:t>
            </a:r>
            <a:r>
              <a:rPr lang="en-US" dirty="0"/>
              <a:t> Leibnitz (1646- 1716). He believed that 1 represents unity which is a symbol of God and 0 represents the nothingness. Therefore, representing data using 0 and 1 proves that God has created the universe out of nothing! </a:t>
            </a:r>
          </a:p>
          <a:p>
            <a:pPr algn="l"/>
            <a:r>
              <a:rPr lang="en-US" dirty="0"/>
              <a:t> </a:t>
            </a:r>
          </a:p>
          <a:p>
            <a:pPr algn="l"/>
            <a:endParaRPr lang="ar-IQ" dirty="0"/>
          </a:p>
        </p:txBody>
      </p:sp>
    </p:spTree>
    <p:extLst>
      <p:ext uri="{BB962C8B-B14F-4D97-AF65-F5344CB8AC3E}">
        <p14:creationId xmlns:p14="http://schemas.microsoft.com/office/powerpoint/2010/main" val="3956218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 </a:t>
            </a:r>
            <a:r>
              <a:rPr lang="en-US" sz="4000" b="1" u="sng" dirty="0"/>
              <a:t>Output SNR</a:t>
            </a:r>
            <a:r>
              <a:rPr lang="en-US" sz="4000" dirty="0"/>
              <a:t>: </a:t>
            </a:r>
            <a:endParaRPr lang="ar-IQ" sz="40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pPr algn="l"/>
                <a:r>
                  <a:rPr lang="en-US" sz="2000" dirty="0"/>
                  <a:t>During the quantization process of PCM, the range (-</a:t>
                </a:r>
                <a14:m>
                  <m:oMath xmlns:m="http://schemas.openxmlformats.org/officeDocument/2006/math">
                    <m:sSub>
                      <m:sSubPr>
                        <m:ctrlPr>
                          <a:rPr lang="en-US" sz="2000" i="1"/>
                        </m:ctrlPr>
                      </m:sSubPr>
                      <m:e>
                        <m:r>
                          <a:rPr lang="en-US" sz="2000" i="1"/>
                          <m:t> </m:t>
                        </m:r>
                        <m:r>
                          <a:rPr lang="en-US" sz="2000" i="1"/>
                          <m:t>𝑚</m:t>
                        </m:r>
                      </m:e>
                      <m:sub>
                        <m:r>
                          <a:rPr lang="en-US" sz="2000" i="1"/>
                          <m:t>𝑝</m:t>
                        </m:r>
                      </m:sub>
                    </m:sSub>
                    <m:r>
                      <a:rPr lang="en-US" sz="2000"/>
                      <m:t> , </m:t>
                    </m:r>
                    <m:sSub>
                      <m:sSubPr>
                        <m:ctrlPr>
                          <a:rPr lang="en-US" sz="2000" i="1"/>
                        </m:ctrlPr>
                      </m:sSubPr>
                      <m:e>
                        <m:r>
                          <a:rPr lang="en-US" sz="2000" i="1"/>
                          <m:t> </m:t>
                        </m:r>
                        <m:r>
                          <a:rPr lang="en-US" sz="2000" i="1"/>
                          <m:t>𝑚</m:t>
                        </m:r>
                      </m:e>
                      <m:sub>
                        <m:r>
                          <a:rPr lang="en-US" sz="2000" i="1"/>
                          <m:t>𝑝</m:t>
                        </m:r>
                      </m:sub>
                    </m:sSub>
                  </m:oMath>
                </a14:m>
                <a:r>
                  <a:rPr lang="en-US" sz="2000" dirty="0"/>
                  <a:t>) is divided into L zones which are equally spaced by </a:t>
                </a:r>
                <a14:m>
                  <m:oMath xmlns:m="http://schemas.openxmlformats.org/officeDocument/2006/math">
                    <m:r>
                      <a:rPr lang="en-US" sz="2000" i="1"/>
                      <m:t>∆</m:t>
                    </m:r>
                  </m:oMath>
                </a14:m>
                <a:r>
                  <a:rPr lang="en-US" sz="2000" dirty="0"/>
                  <a:t> where,</a:t>
                </a:r>
              </a:p>
              <a:p>
                <a:pPr algn="l"/>
                <a:r>
                  <a:rPr lang="en-US" sz="2000" dirty="0"/>
                  <a:t> </a:t>
                </a:r>
              </a:p>
              <a:p>
                <a:pPr algn="l"/>
                <a:r>
                  <a:rPr lang="en-US" sz="2000" dirty="0"/>
                  <a:t>                                             </a:t>
                </a:r>
                <a14:m>
                  <m:oMath xmlns:m="http://schemas.openxmlformats.org/officeDocument/2006/math">
                    <m:r>
                      <a:rPr lang="en-US" sz="2000" i="1"/>
                      <m:t>∆=</m:t>
                    </m:r>
                  </m:oMath>
                </a14:m>
                <a:r>
                  <a:rPr lang="en-US" sz="2000" dirty="0"/>
                  <a:t> </a:t>
                </a:r>
                <a14:m>
                  <m:oMath xmlns:m="http://schemas.openxmlformats.org/officeDocument/2006/math">
                    <m:f>
                      <m:fPr>
                        <m:ctrlPr>
                          <a:rPr lang="en-US" sz="2000" i="1"/>
                        </m:ctrlPr>
                      </m:fPr>
                      <m:num>
                        <m:r>
                          <a:rPr lang="en-US" sz="2000" i="1"/>
                          <m:t>2</m:t>
                        </m:r>
                        <m:r>
                          <a:rPr lang="en-US" sz="2000" i="1"/>
                          <m:t> </m:t>
                        </m:r>
                        <m:sSub>
                          <m:sSubPr>
                            <m:ctrlPr>
                              <a:rPr lang="en-US" sz="2000" i="1"/>
                            </m:ctrlPr>
                          </m:sSubPr>
                          <m:e>
                            <m:r>
                              <a:rPr lang="en-US" sz="2000" i="1"/>
                              <m:t> </m:t>
                            </m:r>
                            <m:r>
                              <a:rPr lang="en-US" sz="2000" i="1"/>
                              <m:t>𝑚</m:t>
                            </m:r>
                          </m:e>
                          <m:sub>
                            <m:r>
                              <a:rPr lang="en-US" sz="2000" i="1"/>
                              <m:t>𝑝</m:t>
                            </m:r>
                          </m:sub>
                        </m:sSub>
                      </m:num>
                      <m:den>
                        <m:r>
                          <a:rPr lang="en-US" sz="2000" i="1"/>
                          <m:t>𝐿</m:t>
                        </m:r>
                      </m:den>
                    </m:f>
                    <m:r>
                      <a:rPr lang="en-US" sz="2000"/>
                      <m:t> </m:t>
                    </m:r>
                  </m:oMath>
                </a14:m>
                <a:r>
                  <a:rPr lang="en-US" sz="2000" dirty="0"/>
                  <a:t> </a:t>
                </a:r>
                <a:r>
                  <a:rPr lang="en-US" sz="2000" dirty="0" smtClean="0"/>
                  <a:t>                                                </a:t>
                </a:r>
                <a:r>
                  <a:rPr lang="en-US" sz="2000" dirty="0"/>
                  <a:t>(3)</a:t>
                </a:r>
              </a:p>
              <a:p>
                <a:pPr algn="l"/>
                <a:r>
                  <a:rPr lang="en-US" sz="2000" dirty="0"/>
                  <a:t>Each sample is approximated to the closest quantization level and finally each quantization level is binary coded. These codes are sent as binary pulses to their desired destination. At that destination, some of those samples are detected incorrectly. Therefore, two sources of errors, quantization errors and pulse code detection errors. Pulse detection error is so small compared to the quantization error and for that reason, we can ignore it. Then, </a:t>
                </a:r>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endParaRPr lang="en-US" sz="2000" dirty="0"/>
              </a:p>
              <a:p>
                <a:pPr algn="l"/>
                <a:r>
                  <a:rPr lang="en-US" sz="2000" dirty="0"/>
                  <a:t>Figure 8 Shows non uniform quantization </a:t>
                </a:r>
              </a:p>
              <a:p>
                <a:pPr algn="l"/>
                <a:endParaRPr lang="ar-IQ"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720" t="-508" b="-65820"/>
                </a:stretch>
              </a:blipFill>
            </p:spPr>
            <p:txBody>
              <a:bodyPr/>
              <a:lstStyle/>
              <a:p>
                <a:r>
                  <a:rPr lang="ar-IQ">
                    <a:noFill/>
                  </a:rPr>
                  <a:t> </a:t>
                </a:r>
              </a:p>
            </p:txBody>
          </p:sp>
        </mc:Fallback>
      </mc:AlternateContent>
    </p:spTree>
    <p:extLst>
      <p:ext uri="{BB962C8B-B14F-4D97-AF65-F5344CB8AC3E}">
        <p14:creationId xmlns:p14="http://schemas.microsoft.com/office/powerpoint/2010/main" val="428417530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646</Words>
  <Application>Microsoft Office PowerPoint</Application>
  <PresentationFormat>On-screen Show (4:3)</PresentationFormat>
  <Paragraphs>119</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Adjacency</vt:lpstr>
      <vt:lpstr>University of Diyala     College of Engineering    Dept. of Communications                           </vt:lpstr>
      <vt:lpstr>“ Digital Communications “  By Haidar N. Al-Anbagi                        Lec (6)       Time: (4 hrs) 2017  </vt:lpstr>
      <vt:lpstr>PCM transmission bandwidth </vt:lpstr>
      <vt:lpstr>PowerPoint Presentation</vt:lpstr>
      <vt:lpstr>PowerPoint Presentation</vt:lpstr>
      <vt:lpstr>PowerPoint Presentation</vt:lpstr>
      <vt:lpstr>PowerPoint Presentation</vt:lpstr>
      <vt:lpstr> Historical Note: </vt:lpstr>
      <vt:lpstr> Output SNR: </vt:lpstr>
      <vt:lpstr>Binary encoding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Diyala     College of Engineering    Dept. of Communications                           </dc:title>
  <dc:creator>zahraa</dc:creator>
  <cp:lastModifiedBy>Maher</cp:lastModifiedBy>
  <cp:revision>5</cp:revision>
  <dcterms:created xsi:type="dcterms:W3CDTF">2006-08-16T00:00:00Z</dcterms:created>
  <dcterms:modified xsi:type="dcterms:W3CDTF">2018-11-06T10:39:21Z</dcterms:modified>
</cp:coreProperties>
</file>